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Slab" panose="020B0604020202020204" charset="0"/>
      <p:regular r:id="rId15"/>
      <p:bold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52055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Nuclear Magnetic Resonance </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lgn="l" rtl="0">
              <a:spcBef>
                <a:spcPts val="0"/>
              </a:spcBef>
              <a:buNone/>
            </a:pPr>
            <a:r>
              <a:rPr lang="en"/>
              <a:t>Brien Fries</a:t>
            </a:r>
          </a:p>
          <a:p>
            <a:pPr lvl="0" algn="l" rtl="0">
              <a:spcBef>
                <a:spcPts val="0"/>
              </a:spcBef>
              <a:buNone/>
            </a:pPr>
            <a:r>
              <a:rPr lang="en"/>
              <a:t>Period #2</a:t>
            </a:r>
          </a:p>
          <a:p>
            <a:pPr lvl="0" algn="l">
              <a:spcBef>
                <a:spcPts val="0"/>
              </a:spcBef>
              <a:buNone/>
            </a:pPr>
            <a:r>
              <a:rPr lang="en"/>
              <a:t>May 27th,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Practice Examples Solutions</a:t>
            </a:r>
          </a:p>
        </p:txBody>
      </p:sp>
      <p:sp>
        <p:nvSpPr>
          <p:cNvPr id="126" name="Shape 12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AutoNum type="arabicPeriod"/>
            </a:pPr>
            <a:r>
              <a:rPr lang="en"/>
              <a:t>Answer: (d) - substitution (with two different substituents) leads to two aromatic resonances</a:t>
            </a:r>
          </a:p>
          <a:p>
            <a:pPr marL="457200" lvl="0" indent="-228600" rtl="0">
              <a:spcBef>
                <a:spcPts val="0"/>
              </a:spcBef>
              <a:buAutoNum type="arabicPeriod"/>
            </a:pPr>
            <a:r>
              <a:rPr lang="en"/>
              <a:t>Answer: (d) - clearly three because it is an OCH</a:t>
            </a:r>
            <a:r>
              <a:rPr lang="en" baseline="-25000"/>
              <a:t>3</a:t>
            </a:r>
            <a:r>
              <a:rPr lang="en"/>
              <a:t> group.</a:t>
            </a:r>
          </a:p>
          <a:p>
            <a:pPr marL="457200" lvl="0" indent="-228600">
              <a:spcBef>
                <a:spcPts val="0"/>
              </a:spcBef>
              <a:buClr>
                <a:srgbClr val="FFFFFF"/>
              </a:buClr>
              <a:buAutoNum type="arabicPeriod"/>
            </a:pPr>
            <a:r>
              <a:rPr lang="en">
                <a:solidFill>
                  <a:srgbClr val="FFFFFF"/>
                </a:solidFill>
              </a:rPr>
              <a:t>Answer: (b) - this peak is due to the chemical-shift reference, tetramethylsilane, (CH</a:t>
            </a:r>
            <a:r>
              <a:rPr lang="en" baseline="-25000">
                <a:solidFill>
                  <a:srgbClr val="FFFFFF"/>
                </a:solidFill>
              </a:rPr>
              <a:t>3</a:t>
            </a:r>
            <a:r>
              <a:rPr lang="en">
                <a:solidFill>
                  <a:srgbClr val="FFFFFF"/>
                </a:solidFill>
              </a:rPr>
              <a:t>)</a:t>
            </a:r>
            <a:r>
              <a:rPr lang="en" baseline="-25000">
                <a:solidFill>
                  <a:srgbClr val="FFFFFF"/>
                </a:solidFill>
              </a:rPr>
              <a:t>4</a:t>
            </a:r>
            <a:r>
              <a:rPr lang="en">
                <a:solidFill>
                  <a:srgbClr val="FFFFFF"/>
                </a:solidFill>
              </a:rPr>
              <a:t>Si. Unless the sample contains silicon or is organometallic, chemical shifts do not appear in this range.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Industry</a:t>
            </a:r>
          </a:p>
        </p:txBody>
      </p:sp>
      <p:sp>
        <p:nvSpPr>
          <p:cNvPr id="132" name="Shape 132"/>
          <p:cNvSpPr txBox="1">
            <a:spLocks noGrp="1"/>
          </p:cNvSpPr>
          <p:nvPr>
            <p:ph type="body" idx="1"/>
          </p:nvPr>
        </p:nvSpPr>
        <p:spPr>
          <a:xfrm>
            <a:off x="387900" y="1489825"/>
            <a:ext cx="4541700" cy="3161700"/>
          </a:xfrm>
          <a:prstGeom prst="rect">
            <a:avLst/>
          </a:prstGeom>
        </p:spPr>
        <p:txBody>
          <a:bodyPr lIns="91425" tIns="91425" rIns="91425" bIns="91425" anchor="t" anchorCtr="0">
            <a:noAutofit/>
          </a:bodyPr>
          <a:lstStyle/>
          <a:p>
            <a:pPr lvl="0">
              <a:spcBef>
                <a:spcPts val="0"/>
              </a:spcBef>
              <a:buNone/>
            </a:pPr>
            <a:r>
              <a:rPr lang="en"/>
              <a:t>Nuclear Magnetic Resonance is a chemical phenomenon that can serve almost every industry chemically based (which is almost all of them). NMR indirectly benefits all businesses using chemicals due to the fact that it can determine unknown chemicals in a compound. Once those chemicals are discovered, it then describes their physical and chemical properties. </a:t>
            </a:r>
          </a:p>
        </p:txBody>
      </p:sp>
      <p:pic>
        <p:nvPicPr>
          <p:cNvPr id="133" name="Shape 133"/>
          <p:cNvPicPr preferRelativeResize="0"/>
          <p:nvPr/>
        </p:nvPicPr>
        <p:blipFill>
          <a:blip r:embed="rId3">
            <a:alphaModFix/>
          </a:blip>
          <a:stretch>
            <a:fillRect/>
          </a:stretch>
        </p:blipFill>
        <p:spPr>
          <a:xfrm>
            <a:off x="5126024" y="1763862"/>
            <a:ext cx="3630074" cy="2613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1628601" y="299625"/>
            <a:ext cx="5886801" cy="4544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Diagram</a:t>
            </a:r>
          </a:p>
          <a:p>
            <a:pPr lvl="0">
              <a:spcBef>
                <a:spcPts val="0"/>
              </a:spcBef>
              <a:buNone/>
            </a:pPr>
            <a:endParaRPr sz="1200"/>
          </a:p>
        </p:txBody>
      </p:sp>
      <p:pic>
        <p:nvPicPr>
          <p:cNvPr id="70" name="Shape 70"/>
          <p:cNvPicPr preferRelativeResize="0"/>
          <p:nvPr/>
        </p:nvPicPr>
        <p:blipFill>
          <a:blip r:embed="rId3">
            <a:alphaModFix/>
          </a:blip>
          <a:stretch>
            <a:fillRect/>
          </a:stretch>
        </p:blipFill>
        <p:spPr>
          <a:xfrm>
            <a:off x="1028275" y="1186900"/>
            <a:ext cx="3120750" cy="3756475"/>
          </a:xfrm>
          <a:prstGeom prst="rect">
            <a:avLst/>
          </a:prstGeom>
          <a:noFill/>
          <a:ln>
            <a:noFill/>
          </a:ln>
        </p:spPr>
      </p:pic>
      <p:pic>
        <p:nvPicPr>
          <p:cNvPr id="71" name="Shape 71"/>
          <p:cNvPicPr preferRelativeResize="0"/>
          <p:nvPr/>
        </p:nvPicPr>
        <p:blipFill>
          <a:blip r:embed="rId4">
            <a:alphaModFix/>
          </a:blip>
          <a:stretch>
            <a:fillRect/>
          </a:stretch>
        </p:blipFill>
        <p:spPr>
          <a:xfrm>
            <a:off x="5179975" y="1034550"/>
            <a:ext cx="2474716" cy="39088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Step by Step</a:t>
            </a:r>
          </a:p>
        </p:txBody>
      </p:sp>
      <p:sp>
        <p:nvSpPr>
          <p:cNvPr id="77" name="Shape 77"/>
          <p:cNvSpPr txBox="1">
            <a:spLocks noGrp="1"/>
          </p:cNvSpPr>
          <p:nvPr>
            <p:ph type="body" idx="1"/>
          </p:nvPr>
        </p:nvSpPr>
        <p:spPr>
          <a:xfrm>
            <a:off x="387900" y="1489825"/>
            <a:ext cx="2531400" cy="3493200"/>
          </a:xfrm>
          <a:prstGeom prst="rect">
            <a:avLst/>
          </a:prstGeom>
        </p:spPr>
        <p:txBody>
          <a:bodyPr lIns="91425" tIns="91425" rIns="91425" bIns="91425" anchor="t" anchorCtr="0">
            <a:noAutofit/>
          </a:bodyPr>
          <a:lstStyle/>
          <a:p>
            <a:pPr lvl="0" rtl="0">
              <a:lnSpc>
                <a:spcPct val="100000"/>
              </a:lnSpc>
              <a:spcBef>
                <a:spcPts val="0"/>
              </a:spcBef>
              <a:buNone/>
            </a:pPr>
            <a:r>
              <a:rPr lang="en" u="sng"/>
              <a:t>Prior to analysis</a:t>
            </a:r>
            <a:r>
              <a:rPr lang="en"/>
              <a:t>:</a:t>
            </a:r>
          </a:p>
          <a:p>
            <a:pPr lvl="0" rtl="0">
              <a:lnSpc>
                <a:spcPct val="100000"/>
              </a:lnSpc>
              <a:spcBef>
                <a:spcPts val="0"/>
              </a:spcBef>
              <a:buNone/>
            </a:pPr>
            <a:r>
              <a:rPr lang="en" sz="1400"/>
              <a:t>-Make up slightly more sample than required.</a:t>
            </a:r>
          </a:p>
          <a:p>
            <a:pPr lvl="0" rtl="0">
              <a:lnSpc>
                <a:spcPct val="100000"/>
              </a:lnSpc>
              <a:spcBef>
                <a:spcPts val="0"/>
              </a:spcBef>
              <a:buNone/>
            </a:pPr>
            <a:r>
              <a:rPr lang="en" sz="1400"/>
              <a:t>-Pack a small piece of cotton/glass wool tightly into a Pasteur pipette and wash with small amount of solvent.</a:t>
            </a:r>
          </a:p>
          <a:p>
            <a:pPr lvl="0">
              <a:lnSpc>
                <a:spcPct val="100000"/>
              </a:lnSpc>
              <a:spcBef>
                <a:spcPts val="0"/>
              </a:spcBef>
              <a:buNone/>
            </a:pPr>
            <a:r>
              <a:rPr lang="en" sz="1400"/>
              <a:t>-Filter solution into NMR tube.</a:t>
            </a:r>
          </a:p>
        </p:txBody>
      </p:sp>
      <p:sp>
        <p:nvSpPr>
          <p:cNvPr id="78" name="Shape 78"/>
          <p:cNvSpPr txBox="1"/>
          <p:nvPr/>
        </p:nvSpPr>
        <p:spPr>
          <a:xfrm>
            <a:off x="2919300" y="1489825"/>
            <a:ext cx="6073800" cy="3493200"/>
          </a:xfrm>
          <a:prstGeom prst="rect">
            <a:avLst/>
          </a:prstGeom>
          <a:noFill/>
          <a:ln>
            <a:noFill/>
          </a:ln>
        </p:spPr>
        <p:txBody>
          <a:bodyPr lIns="91425" tIns="91425" rIns="91425" bIns="91425" anchor="t" anchorCtr="0">
            <a:noAutofit/>
          </a:bodyPr>
          <a:lstStyle/>
          <a:p>
            <a:pPr marL="457200" lvl="0" indent="-228600" rtl="0">
              <a:spcBef>
                <a:spcPts val="0"/>
              </a:spcBef>
              <a:buClr>
                <a:srgbClr val="FFFFFF"/>
              </a:buClr>
              <a:buFont typeface="Roboto"/>
              <a:buAutoNum type="arabicPeriod"/>
            </a:pPr>
            <a:r>
              <a:rPr lang="en">
                <a:solidFill>
                  <a:srgbClr val="FFFFFF"/>
                </a:solidFill>
                <a:latin typeface="Roboto"/>
                <a:ea typeface="Roboto"/>
                <a:cs typeface="Roboto"/>
                <a:sym typeface="Roboto"/>
              </a:rPr>
              <a:t>Due to the fact that this instrument relies on a computer to see the process and final results of the unknown/known sample, a computer is needed to be installed to the monitor being used. Once downloaded, you begin by running the ‘insert new sample’ program.</a:t>
            </a:r>
          </a:p>
          <a:p>
            <a:pPr marL="457200" lvl="0" indent="-228600" rtl="0">
              <a:spcBef>
                <a:spcPts val="0"/>
              </a:spcBef>
              <a:buClr>
                <a:srgbClr val="FFFFFF"/>
              </a:buClr>
              <a:buFont typeface="Roboto"/>
              <a:buAutoNum type="arabicPeriod"/>
            </a:pPr>
            <a:r>
              <a:rPr lang="en">
                <a:solidFill>
                  <a:srgbClr val="FFFFFF"/>
                </a:solidFill>
                <a:latin typeface="Roboto"/>
                <a:ea typeface="Roboto"/>
                <a:cs typeface="Roboto"/>
                <a:sym typeface="Roboto"/>
              </a:rPr>
              <a:t>Place your NMR tube in a sample holder which also measures the level of solvent. This sampler holder will then be pushed through the top and allowed to drop into the center of the instrument.</a:t>
            </a:r>
          </a:p>
          <a:p>
            <a:pPr marL="457200" lvl="0" indent="-228600" rtl="0">
              <a:spcBef>
                <a:spcPts val="0"/>
              </a:spcBef>
              <a:buClr>
                <a:srgbClr val="FFFFFF"/>
              </a:buClr>
              <a:buFont typeface="Roboto"/>
              <a:buAutoNum type="arabicPeriod"/>
            </a:pPr>
            <a:r>
              <a:rPr lang="en">
                <a:solidFill>
                  <a:srgbClr val="FFFFFF"/>
                </a:solidFill>
                <a:latin typeface="Roboto"/>
                <a:ea typeface="Roboto"/>
                <a:cs typeface="Roboto"/>
                <a:sym typeface="Roboto"/>
              </a:rPr>
              <a:t>Pick experiment that will be performed through computer (Ex: Proton 8 NMR)</a:t>
            </a:r>
          </a:p>
          <a:p>
            <a:pPr marL="457200" lvl="0" indent="-228600">
              <a:spcBef>
                <a:spcPts val="0"/>
              </a:spcBef>
              <a:buClr>
                <a:srgbClr val="FFFFFF"/>
              </a:buClr>
              <a:buFont typeface="Roboto"/>
              <a:buAutoNum type="arabicPeriod"/>
            </a:pPr>
            <a:r>
              <a:rPr lang="en">
                <a:solidFill>
                  <a:srgbClr val="FFFFFF"/>
                </a:solidFill>
                <a:latin typeface="Roboto"/>
                <a:ea typeface="Roboto"/>
                <a:cs typeface="Roboto"/>
                <a:sym typeface="Roboto"/>
              </a:rPr>
              <a:t>After time of developing, the computer will create the read out of the sample’s included elements along with its physical and chemical properties (not manually)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Step by Step</a:t>
            </a:r>
          </a:p>
        </p:txBody>
      </p:sp>
      <p:pic>
        <p:nvPicPr>
          <p:cNvPr id="84" name="Shape 84"/>
          <p:cNvPicPr preferRelativeResize="0"/>
          <p:nvPr/>
        </p:nvPicPr>
        <p:blipFill rotWithShape="1">
          <a:blip r:embed="rId3">
            <a:alphaModFix/>
          </a:blip>
          <a:srcRect b="5177"/>
          <a:stretch/>
        </p:blipFill>
        <p:spPr>
          <a:xfrm>
            <a:off x="2181550" y="1261750"/>
            <a:ext cx="6530100" cy="3715274"/>
          </a:xfrm>
          <a:prstGeom prst="rect">
            <a:avLst/>
          </a:prstGeom>
          <a:noFill/>
          <a:ln>
            <a:noFill/>
          </a:ln>
        </p:spPr>
      </p:pic>
      <p:sp>
        <p:nvSpPr>
          <p:cNvPr id="85" name="Shape 85"/>
          <p:cNvSpPr txBox="1"/>
          <p:nvPr/>
        </p:nvSpPr>
        <p:spPr>
          <a:xfrm>
            <a:off x="395650" y="1892725"/>
            <a:ext cx="1785900" cy="25878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latin typeface="Roboto"/>
                <a:ea typeface="Roboto"/>
                <a:cs typeface="Roboto"/>
                <a:sym typeface="Roboto"/>
              </a:rPr>
              <a:t>Ex: </a:t>
            </a:r>
          </a:p>
          <a:p>
            <a:pPr lvl="0">
              <a:spcBef>
                <a:spcPts val="0"/>
              </a:spcBef>
              <a:buNone/>
            </a:pPr>
            <a:r>
              <a:rPr lang="en" sz="1800">
                <a:solidFill>
                  <a:srgbClr val="FFFFFF"/>
                </a:solidFill>
                <a:latin typeface="Roboto"/>
                <a:ea typeface="Roboto"/>
                <a:cs typeface="Roboto"/>
                <a:sym typeface="Roboto"/>
              </a:rPr>
              <a:t>Proton 8 of Hexanol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Chromatogram/Sample Analysis</a:t>
            </a:r>
          </a:p>
        </p:txBody>
      </p:sp>
      <p:sp>
        <p:nvSpPr>
          <p:cNvPr id="91" name="Shape 91"/>
          <p:cNvSpPr txBox="1">
            <a:spLocks noGrp="1"/>
          </p:cNvSpPr>
          <p:nvPr>
            <p:ph type="body" idx="1"/>
          </p:nvPr>
        </p:nvSpPr>
        <p:spPr>
          <a:xfrm>
            <a:off x="387900" y="1679600"/>
            <a:ext cx="3017700" cy="2884500"/>
          </a:xfrm>
          <a:prstGeom prst="rect">
            <a:avLst/>
          </a:prstGeom>
        </p:spPr>
        <p:txBody>
          <a:bodyPr lIns="91425" tIns="91425" rIns="91425" bIns="91425" anchor="t" anchorCtr="0">
            <a:noAutofit/>
          </a:bodyPr>
          <a:lstStyle/>
          <a:p>
            <a:pPr marL="457200" lvl="0" indent="-228600" rtl="0">
              <a:spcBef>
                <a:spcPts val="0"/>
              </a:spcBef>
              <a:buAutoNum type="arabicPeriod"/>
            </a:pPr>
            <a:r>
              <a:rPr lang="en"/>
              <a:t>How many distinct sample resonances are there in the spectrum to the right? (Answer: four)</a:t>
            </a:r>
          </a:p>
          <a:p>
            <a:pPr marL="457200" lvl="0" indent="-228600" rtl="0">
              <a:spcBef>
                <a:spcPts val="0"/>
              </a:spcBef>
              <a:buAutoNum type="arabicPeriod"/>
            </a:pPr>
            <a:r>
              <a:rPr lang="en"/>
              <a:t>What type of proton is the peak at 3.77 ppm most likely due to? (Answer: -OH or -O-CH)</a:t>
            </a:r>
          </a:p>
        </p:txBody>
      </p:sp>
      <p:pic>
        <p:nvPicPr>
          <p:cNvPr id="92" name="Shape 92"/>
          <p:cNvPicPr preferRelativeResize="0"/>
          <p:nvPr/>
        </p:nvPicPr>
        <p:blipFill>
          <a:blip r:embed="rId3">
            <a:alphaModFix/>
          </a:blip>
          <a:stretch>
            <a:fillRect/>
          </a:stretch>
        </p:blipFill>
        <p:spPr>
          <a:xfrm>
            <a:off x="3896475" y="1490325"/>
            <a:ext cx="4859624" cy="33459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Chromatogram/Sample Analysis</a:t>
            </a:r>
          </a:p>
        </p:txBody>
      </p:sp>
      <p:sp>
        <p:nvSpPr>
          <p:cNvPr id="98" name="Shape 98"/>
          <p:cNvSpPr txBox="1">
            <a:spLocks noGrp="1"/>
          </p:cNvSpPr>
          <p:nvPr>
            <p:ph type="body" idx="1"/>
          </p:nvPr>
        </p:nvSpPr>
        <p:spPr>
          <a:xfrm>
            <a:off x="387900" y="1489825"/>
            <a:ext cx="3437400" cy="3078900"/>
          </a:xfrm>
          <a:prstGeom prst="rect">
            <a:avLst/>
          </a:prstGeom>
        </p:spPr>
        <p:txBody>
          <a:bodyPr lIns="91425" tIns="91425" rIns="91425" bIns="91425" anchor="t" anchorCtr="0">
            <a:noAutofit/>
          </a:bodyPr>
          <a:lstStyle/>
          <a:p>
            <a:pPr lvl="0" rtl="0">
              <a:spcBef>
                <a:spcPts val="0"/>
              </a:spcBef>
              <a:buNone/>
            </a:pPr>
            <a:r>
              <a:rPr lang="en"/>
              <a:t>3. What is the peak at 180.6 ppm due to? </a:t>
            </a:r>
          </a:p>
          <a:p>
            <a:pPr lvl="0" rtl="0">
              <a:spcBef>
                <a:spcPts val="0"/>
              </a:spcBef>
              <a:buNone/>
            </a:pPr>
            <a:r>
              <a:rPr lang="en"/>
              <a:t>(Answer: COOH. Carboxylic acid carbons resonate between 160 and 180 ppm)</a:t>
            </a:r>
          </a:p>
        </p:txBody>
      </p:sp>
      <p:pic>
        <p:nvPicPr>
          <p:cNvPr id="99" name="Shape 99"/>
          <p:cNvPicPr preferRelativeResize="0"/>
          <p:nvPr/>
        </p:nvPicPr>
        <p:blipFill>
          <a:blip r:embed="rId3">
            <a:alphaModFix/>
          </a:blip>
          <a:stretch>
            <a:fillRect/>
          </a:stretch>
        </p:blipFill>
        <p:spPr>
          <a:xfrm>
            <a:off x="4398600" y="1566000"/>
            <a:ext cx="4357502" cy="2926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Practice Examples</a:t>
            </a:r>
          </a:p>
        </p:txBody>
      </p:sp>
      <p:sp>
        <p:nvSpPr>
          <p:cNvPr id="105" name="Shape 105"/>
          <p:cNvSpPr txBox="1">
            <a:spLocks noGrp="1"/>
          </p:cNvSpPr>
          <p:nvPr>
            <p:ph type="body" idx="1"/>
          </p:nvPr>
        </p:nvSpPr>
        <p:spPr>
          <a:xfrm>
            <a:off x="387900" y="1489825"/>
            <a:ext cx="4186200" cy="3078900"/>
          </a:xfrm>
          <a:prstGeom prst="rect">
            <a:avLst/>
          </a:prstGeom>
        </p:spPr>
        <p:txBody>
          <a:bodyPr lIns="91425" tIns="91425" rIns="91425" bIns="91425" anchor="t" anchorCtr="0">
            <a:noAutofit/>
          </a:bodyPr>
          <a:lstStyle/>
          <a:p>
            <a:pPr lvl="0" rtl="0">
              <a:lnSpc>
                <a:spcPct val="100000"/>
              </a:lnSpc>
              <a:spcBef>
                <a:spcPts val="0"/>
              </a:spcBef>
              <a:buNone/>
            </a:pPr>
            <a:r>
              <a:rPr lang="en"/>
              <a:t>1. What is the substitution pattern on the benzene ring?</a:t>
            </a:r>
          </a:p>
          <a:p>
            <a:pPr marL="457200" lvl="0" indent="-228600" rtl="0">
              <a:lnSpc>
                <a:spcPct val="100000"/>
              </a:lnSpc>
              <a:spcBef>
                <a:spcPts val="0"/>
              </a:spcBef>
              <a:buAutoNum type="alphaLcPeriod"/>
            </a:pPr>
            <a:r>
              <a:rPr lang="en"/>
              <a:t>Mono-</a:t>
            </a:r>
          </a:p>
          <a:p>
            <a:pPr marL="457200" lvl="0" indent="-228600" rtl="0">
              <a:lnSpc>
                <a:spcPct val="100000"/>
              </a:lnSpc>
              <a:spcBef>
                <a:spcPts val="0"/>
              </a:spcBef>
              <a:buAutoNum type="alphaLcPeriod"/>
            </a:pPr>
            <a:r>
              <a:rPr lang="en"/>
              <a:t>Orhto-</a:t>
            </a:r>
          </a:p>
          <a:p>
            <a:pPr marL="457200" lvl="0" indent="-228600" rtl="0">
              <a:lnSpc>
                <a:spcPct val="100000"/>
              </a:lnSpc>
              <a:spcBef>
                <a:spcPts val="0"/>
              </a:spcBef>
              <a:buAutoNum type="alphaLcPeriod"/>
            </a:pPr>
            <a:r>
              <a:rPr lang="en"/>
              <a:t>Meta-</a:t>
            </a:r>
          </a:p>
          <a:p>
            <a:pPr marL="457200" lvl="0" indent="-228600" rtl="0">
              <a:lnSpc>
                <a:spcPct val="100000"/>
              </a:lnSpc>
              <a:spcBef>
                <a:spcPts val="0"/>
              </a:spcBef>
              <a:buAutoNum type="alphaLcPeriod"/>
            </a:pPr>
            <a:r>
              <a:rPr lang="en"/>
              <a:t>Para-</a:t>
            </a:r>
          </a:p>
        </p:txBody>
      </p:sp>
      <p:pic>
        <p:nvPicPr>
          <p:cNvPr id="106" name="Shape 106"/>
          <p:cNvPicPr preferRelativeResize="0"/>
          <p:nvPr/>
        </p:nvPicPr>
        <p:blipFill>
          <a:blip r:embed="rId3">
            <a:alphaModFix/>
          </a:blip>
          <a:stretch>
            <a:fillRect/>
          </a:stretch>
        </p:blipFill>
        <p:spPr>
          <a:xfrm>
            <a:off x="4722974" y="1219937"/>
            <a:ext cx="4186199" cy="36186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Practice Examples</a:t>
            </a:r>
          </a:p>
        </p:txBody>
      </p:sp>
      <p:sp>
        <p:nvSpPr>
          <p:cNvPr id="112" name="Shape 112"/>
          <p:cNvSpPr txBox="1">
            <a:spLocks noGrp="1"/>
          </p:cNvSpPr>
          <p:nvPr>
            <p:ph type="body" idx="1"/>
          </p:nvPr>
        </p:nvSpPr>
        <p:spPr>
          <a:xfrm>
            <a:off x="238075" y="1489825"/>
            <a:ext cx="4146300" cy="3078900"/>
          </a:xfrm>
          <a:prstGeom prst="rect">
            <a:avLst/>
          </a:prstGeom>
        </p:spPr>
        <p:txBody>
          <a:bodyPr lIns="91425" tIns="91425" rIns="91425" bIns="91425" anchor="t" anchorCtr="0">
            <a:noAutofit/>
          </a:bodyPr>
          <a:lstStyle/>
          <a:p>
            <a:pPr lvl="0">
              <a:spcBef>
                <a:spcPts val="0"/>
              </a:spcBef>
              <a:buNone/>
            </a:pPr>
            <a:r>
              <a:rPr lang="en"/>
              <a:t>2. Given the empirical formula and the structure shown at right, how many protons must be present on the OCH?</a:t>
            </a:r>
          </a:p>
          <a:p>
            <a:pPr marL="457200" lvl="0" indent="-228600" rtl="0">
              <a:spcBef>
                <a:spcPts val="0"/>
              </a:spcBef>
              <a:buAutoNum type="alphaLcPeriod"/>
            </a:pPr>
            <a:r>
              <a:rPr lang="en"/>
              <a:t>None </a:t>
            </a:r>
          </a:p>
          <a:p>
            <a:pPr marL="457200" lvl="0" indent="-228600" rtl="0">
              <a:spcBef>
                <a:spcPts val="0"/>
              </a:spcBef>
              <a:buAutoNum type="alphaLcPeriod"/>
            </a:pPr>
            <a:r>
              <a:rPr lang="en"/>
              <a:t>One</a:t>
            </a:r>
          </a:p>
          <a:p>
            <a:pPr marL="457200" lvl="0" indent="-228600" rtl="0">
              <a:spcBef>
                <a:spcPts val="0"/>
              </a:spcBef>
              <a:buAutoNum type="alphaLcPeriod"/>
            </a:pPr>
            <a:r>
              <a:rPr lang="en"/>
              <a:t>Two</a:t>
            </a:r>
          </a:p>
          <a:p>
            <a:pPr marL="457200" lvl="0" indent="-228600" rtl="0">
              <a:spcBef>
                <a:spcPts val="0"/>
              </a:spcBef>
              <a:buAutoNum type="alphaLcPeriod"/>
            </a:pPr>
            <a:r>
              <a:rPr lang="en"/>
              <a:t>Three</a:t>
            </a:r>
          </a:p>
        </p:txBody>
      </p:sp>
      <p:pic>
        <p:nvPicPr>
          <p:cNvPr id="113" name="Shape 113"/>
          <p:cNvPicPr preferRelativeResize="0"/>
          <p:nvPr/>
        </p:nvPicPr>
        <p:blipFill>
          <a:blip r:embed="rId3">
            <a:alphaModFix/>
          </a:blip>
          <a:stretch>
            <a:fillRect/>
          </a:stretch>
        </p:blipFill>
        <p:spPr>
          <a:xfrm>
            <a:off x="4534200" y="1159024"/>
            <a:ext cx="4262124" cy="3634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Practice Examples</a:t>
            </a:r>
          </a:p>
        </p:txBody>
      </p:sp>
      <p:sp>
        <p:nvSpPr>
          <p:cNvPr id="119" name="Shape 119"/>
          <p:cNvSpPr txBox="1">
            <a:spLocks noGrp="1"/>
          </p:cNvSpPr>
          <p:nvPr>
            <p:ph type="body" idx="1"/>
          </p:nvPr>
        </p:nvSpPr>
        <p:spPr>
          <a:xfrm>
            <a:off x="387900" y="1489825"/>
            <a:ext cx="3736800" cy="3078900"/>
          </a:xfrm>
          <a:prstGeom prst="rect">
            <a:avLst/>
          </a:prstGeom>
        </p:spPr>
        <p:txBody>
          <a:bodyPr lIns="91425" tIns="91425" rIns="91425" bIns="91425" anchor="t" anchorCtr="0">
            <a:noAutofit/>
          </a:bodyPr>
          <a:lstStyle/>
          <a:p>
            <a:pPr lvl="0">
              <a:spcBef>
                <a:spcPts val="0"/>
              </a:spcBef>
              <a:buNone/>
            </a:pPr>
            <a:r>
              <a:rPr lang="en"/>
              <a:t>3. What is the identity of the small peak at 0 ppm?</a:t>
            </a:r>
          </a:p>
          <a:p>
            <a:pPr marL="457200" lvl="0" indent="-228600" rtl="0">
              <a:spcBef>
                <a:spcPts val="0"/>
              </a:spcBef>
              <a:buAutoNum type="alphaLcPeriod"/>
            </a:pPr>
            <a:r>
              <a:rPr lang="en"/>
              <a:t>Solvent</a:t>
            </a:r>
          </a:p>
          <a:p>
            <a:pPr marL="457200" lvl="0" indent="-228600" rtl="0">
              <a:spcBef>
                <a:spcPts val="0"/>
              </a:spcBef>
              <a:buAutoNum type="alphaLcPeriod"/>
            </a:pPr>
            <a:r>
              <a:rPr lang="en"/>
              <a:t>Tetramethylsilane chemical shift reference </a:t>
            </a:r>
          </a:p>
          <a:p>
            <a:pPr marL="457200" lvl="0" indent="-228600" rtl="0">
              <a:spcBef>
                <a:spcPts val="0"/>
              </a:spcBef>
              <a:buAutoNum type="alphaLcPeriod"/>
            </a:pPr>
            <a:r>
              <a:rPr lang="en"/>
              <a:t>Sample impurity</a:t>
            </a:r>
          </a:p>
          <a:p>
            <a:pPr marL="457200" lvl="0" indent="-228600" rtl="0">
              <a:spcBef>
                <a:spcPts val="0"/>
              </a:spcBef>
              <a:buAutoNum type="alphaLcPeriod"/>
            </a:pPr>
            <a:r>
              <a:rPr lang="en"/>
              <a:t>Instrument artifact</a:t>
            </a:r>
          </a:p>
        </p:txBody>
      </p:sp>
      <p:pic>
        <p:nvPicPr>
          <p:cNvPr id="120" name="Shape 120"/>
          <p:cNvPicPr preferRelativeResize="0"/>
          <p:nvPr/>
        </p:nvPicPr>
        <p:blipFill>
          <a:blip r:embed="rId3">
            <a:alphaModFix/>
          </a:blip>
          <a:stretch>
            <a:fillRect/>
          </a:stretch>
        </p:blipFill>
        <p:spPr>
          <a:xfrm>
            <a:off x="4443350" y="1489812"/>
            <a:ext cx="4431924" cy="2971575"/>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477</Words>
  <Application>Microsoft Office PowerPoint</Application>
  <PresentationFormat>On-screen Show (16:9)</PresentationFormat>
  <Paragraphs>47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Roboto Slab</vt:lpstr>
      <vt:lpstr>Roboto</vt:lpstr>
      <vt:lpstr>marina</vt:lpstr>
      <vt:lpstr>Nuclear Magnetic Resonance </vt:lpstr>
      <vt:lpstr>Diagram </vt:lpstr>
      <vt:lpstr>Step by Step</vt:lpstr>
      <vt:lpstr>Step by Step</vt:lpstr>
      <vt:lpstr>Chromatogram/Sample Analysis</vt:lpstr>
      <vt:lpstr>Chromatogram/Sample Analysis</vt:lpstr>
      <vt:lpstr>Practice Examples</vt:lpstr>
      <vt:lpstr>Practice Examples</vt:lpstr>
      <vt:lpstr>Practice Examples</vt:lpstr>
      <vt:lpstr>Practice Examples Solutions</vt:lpstr>
      <vt:lpstr>Industry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Magnetic Resonance</dc:title>
  <dc:creator>Donohue, Jennifer (jdonohue@psusd.us)</dc:creator>
  <cp:lastModifiedBy>Donohue, Jennifer (jdonohue@psusd.us)</cp:lastModifiedBy>
  <cp:revision>2</cp:revision>
  <dcterms:modified xsi:type="dcterms:W3CDTF">2016-06-06T17:51:32Z</dcterms:modified>
</cp:coreProperties>
</file>