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Proxima Nova"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49673A8-1E4B-4515-9292-A29E2DEA20D7}">
  <a:tblStyle styleId="{549673A8-1E4B-4515-9292-A29E2DEA20D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71286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chemwiki.ucdavis.edu/Core/Analytical_Chemistry/Instrumental_Analysis/Chromatography/Gas_Chromatography"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chemwiki.ucdavis.edu/Core/Analytical_Chemistry/Analytical_Chemistry_2.0/12_Chromatographic_and_Electrophoretic_Methods/12.4:_Gas_Chromatograph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Gas Chromatography</a:t>
            </a:r>
          </a:p>
        </p:txBody>
      </p:sp>
      <p:sp>
        <p:nvSpPr>
          <p:cNvPr id="60" name="Shape 6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An analytical instrumentation 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2527000" y="2959400"/>
            <a:ext cx="3675775" cy="1539800"/>
          </a:xfrm>
          <a:prstGeom prst="rect">
            <a:avLst/>
          </a:prstGeom>
          <a:noFill/>
          <a:ln>
            <a:noFill/>
          </a:ln>
        </p:spPr>
      </p:pic>
      <p:pic>
        <p:nvPicPr>
          <p:cNvPr id="126" name="Shape 126"/>
          <p:cNvPicPr preferRelativeResize="0"/>
          <p:nvPr/>
        </p:nvPicPr>
        <p:blipFill>
          <a:blip r:embed="rId4">
            <a:alphaModFix/>
          </a:blip>
          <a:stretch>
            <a:fillRect/>
          </a:stretch>
        </p:blipFill>
        <p:spPr>
          <a:xfrm>
            <a:off x="703325" y="588249"/>
            <a:ext cx="3762375" cy="1981825"/>
          </a:xfrm>
          <a:prstGeom prst="rect">
            <a:avLst/>
          </a:prstGeom>
          <a:noFill/>
          <a:ln>
            <a:noFill/>
          </a:ln>
        </p:spPr>
      </p:pic>
      <p:pic>
        <p:nvPicPr>
          <p:cNvPr id="127" name="Shape 127"/>
          <p:cNvPicPr preferRelativeResize="0"/>
          <p:nvPr/>
        </p:nvPicPr>
        <p:blipFill>
          <a:blip r:embed="rId5">
            <a:alphaModFix/>
          </a:blip>
          <a:stretch>
            <a:fillRect/>
          </a:stretch>
        </p:blipFill>
        <p:spPr>
          <a:xfrm>
            <a:off x="5198100" y="479050"/>
            <a:ext cx="2555349" cy="2091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Packed Columns</a:t>
            </a:r>
          </a:p>
        </p:txBody>
      </p:sp>
      <p:sp>
        <p:nvSpPr>
          <p:cNvPr id="133" name="Shape 1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b="1">
                <a:solidFill>
                  <a:srgbClr val="000000"/>
                </a:solidFill>
                <a:highlight>
                  <a:srgbClr val="FFFFFF"/>
                </a:highlight>
              </a:rPr>
              <a:t>Packed columns</a:t>
            </a:r>
            <a:r>
              <a:rPr lang="en">
                <a:solidFill>
                  <a:srgbClr val="000000"/>
                </a:solidFill>
                <a:highlight>
                  <a:srgbClr val="FFFFFF"/>
                </a:highlight>
              </a:rPr>
              <a:t> are constructed from glass, stainless steel, copper, or aluminum, and are typically 2–6 m in length with internal diameters of 2–4 mm. The column is filled with a particulate solid support (generally, </a:t>
            </a:r>
            <a:r>
              <a:rPr lang="en">
                <a:solidFill>
                  <a:srgbClr val="000000"/>
                </a:solidFill>
              </a:rPr>
              <a:t>liquid-coated silica particles)</a:t>
            </a:r>
            <a:r>
              <a:rPr lang="en">
                <a:solidFill>
                  <a:srgbClr val="000000"/>
                </a:solidFill>
                <a:highlight>
                  <a:srgbClr val="FFFFFF"/>
                </a:highlight>
              </a:rPr>
              <a:t>, with particle diameters ranging from 37–44 μm to 250–354 μm. </a:t>
            </a:r>
          </a:p>
          <a:p>
            <a:pPr marL="457200" lvl="0" indent="-228600" rtl="0">
              <a:spcBef>
                <a:spcPts val="0"/>
              </a:spcBef>
              <a:buClr>
                <a:srgbClr val="000000"/>
              </a:buClr>
            </a:pPr>
            <a:r>
              <a:rPr lang="en">
                <a:solidFill>
                  <a:srgbClr val="000000"/>
                </a:solidFill>
                <a:highlight>
                  <a:srgbClr val="FFFFFF"/>
                </a:highlight>
              </a:rPr>
              <a:t>The most widely used particulate support is diatomaceous earth, which is composed of the silica skeletons of diatoms. </a:t>
            </a:r>
          </a:p>
          <a:p>
            <a:pPr marL="457200" lvl="0" indent="-228600" rtl="0">
              <a:spcBef>
                <a:spcPts val="0"/>
              </a:spcBef>
              <a:buClr>
                <a:srgbClr val="000000"/>
              </a:buClr>
            </a:pPr>
            <a:r>
              <a:rPr lang="en">
                <a:solidFill>
                  <a:srgbClr val="000000"/>
                </a:solidFill>
                <a:highlight>
                  <a:srgbClr val="FFFFFF"/>
                </a:highlight>
              </a:rPr>
              <a:t>Packed columns can analyze large samples, but are slow and inefficient.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916925" y="310150"/>
            <a:ext cx="3017375" cy="1977774"/>
          </a:xfrm>
          <a:prstGeom prst="rect">
            <a:avLst/>
          </a:prstGeom>
          <a:noFill/>
          <a:ln>
            <a:noFill/>
          </a:ln>
        </p:spPr>
      </p:pic>
      <p:pic>
        <p:nvPicPr>
          <p:cNvPr id="139" name="Shape 139"/>
          <p:cNvPicPr preferRelativeResize="0"/>
          <p:nvPr/>
        </p:nvPicPr>
        <p:blipFill>
          <a:blip r:embed="rId4">
            <a:alphaModFix/>
          </a:blip>
          <a:stretch>
            <a:fillRect/>
          </a:stretch>
        </p:blipFill>
        <p:spPr>
          <a:xfrm>
            <a:off x="5181075" y="554625"/>
            <a:ext cx="2562225" cy="1733300"/>
          </a:xfrm>
          <a:prstGeom prst="rect">
            <a:avLst/>
          </a:prstGeom>
          <a:noFill/>
          <a:ln>
            <a:noFill/>
          </a:ln>
        </p:spPr>
      </p:pic>
      <p:pic>
        <p:nvPicPr>
          <p:cNvPr id="140" name="Shape 140"/>
          <p:cNvPicPr preferRelativeResize="0"/>
          <p:nvPr/>
        </p:nvPicPr>
        <p:blipFill>
          <a:blip r:embed="rId5">
            <a:alphaModFix/>
          </a:blip>
          <a:stretch>
            <a:fillRect/>
          </a:stretch>
        </p:blipFill>
        <p:spPr>
          <a:xfrm>
            <a:off x="2481474" y="2641299"/>
            <a:ext cx="3840924" cy="2102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Detectors</a:t>
            </a:r>
          </a:p>
        </p:txBody>
      </p:sp>
      <p:sp>
        <p:nvSpPr>
          <p:cNvPr id="146" name="Shape 14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There are numerous different types of detectors that have different applications.</a:t>
            </a:r>
          </a:p>
          <a:p>
            <a:pPr lvl="0" rtl="0">
              <a:spcBef>
                <a:spcPts val="0"/>
              </a:spcBef>
              <a:buNone/>
            </a:pPr>
            <a:endParaRPr/>
          </a:p>
          <a:p>
            <a:pPr marL="457200" lvl="0" indent="-228600" rtl="0">
              <a:spcBef>
                <a:spcPts val="0"/>
              </a:spcBef>
            </a:pPr>
            <a:r>
              <a:rPr lang="en"/>
              <a:t>We will focus on </a:t>
            </a:r>
            <a:r>
              <a:rPr lang="en" b="1"/>
              <a:t>flame ionization detectors</a:t>
            </a:r>
            <a:r>
              <a:rPr lang="en"/>
              <a:t>, the most common type.</a:t>
            </a:r>
          </a:p>
          <a:p>
            <a:pPr lvl="0" rtl="0">
              <a:spcBef>
                <a:spcPts val="0"/>
              </a:spcBef>
              <a:buNone/>
            </a:pPr>
            <a:endParaRPr/>
          </a:p>
          <a:p>
            <a:pPr marL="457200" lvl="0" indent="-228600" rtl="0">
              <a:spcBef>
                <a:spcPts val="0"/>
              </a:spcBef>
            </a:pPr>
            <a:r>
              <a:rPr lang="en"/>
              <a:t>Other detectors include </a:t>
            </a:r>
            <a:r>
              <a:rPr lang="en">
                <a:highlight>
                  <a:srgbClr val="FFFFFF"/>
                </a:highlight>
              </a:rPr>
              <a:t>quadrupole ion-trap analyzers, thermal conductivity detectors, electron capture detectors, atomic emission detector, GC chemiluminescence detectors, photoionization detectors, and mass spectrometers.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35250" y="193850"/>
            <a:ext cx="8520600" cy="572700"/>
          </a:xfrm>
          <a:prstGeom prst="rect">
            <a:avLst/>
          </a:prstGeom>
        </p:spPr>
        <p:txBody>
          <a:bodyPr lIns="91425" tIns="91425" rIns="91425" bIns="91425" anchor="t" anchorCtr="0">
            <a:noAutofit/>
          </a:bodyPr>
          <a:lstStyle/>
          <a:p>
            <a:pPr lvl="0">
              <a:spcBef>
                <a:spcPts val="0"/>
              </a:spcBef>
              <a:buNone/>
            </a:pPr>
            <a:r>
              <a:rPr lang="en"/>
              <a:t>Typical Flame Ionization Detector Schematics</a:t>
            </a:r>
          </a:p>
        </p:txBody>
      </p:sp>
      <p:pic>
        <p:nvPicPr>
          <p:cNvPr id="152" name="Shape 152"/>
          <p:cNvPicPr preferRelativeResize="0"/>
          <p:nvPr/>
        </p:nvPicPr>
        <p:blipFill>
          <a:blip r:embed="rId3">
            <a:alphaModFix/>
          </a:blip>
          <a:stretch>
            <a:fillRect/>
          </a:stretch>
        </p:blipFill>
        <p:spPr>
          <a:xfrm>
            <a:off x="4458400" y="1210461"/>
            <a:ext cx="3997599" cy="3393413"/>
          </a:xfrm>
          <a:prstGeom prst="rect">
            <a:avLst/>
          </a:prstGeom>
          <a:noFill/>
          <a:ln>
            <a:noFill/>
          </a:ln>
        </p:spPr>
      </p:pic>
      <p:pic>
        <p:nvPicPr>
          <p:cNvPr id="153" name="Shape 153"/>
          <p:cNvPicPr preferRelativeResize="0"/>
          <p:nvPr/>
        </p:nvPicPr>
        <p:blipFill>
          <a:blip r:embed="rId4">
            <a:alphaModFix/>
          </a:blip>
          <a:stretch>
            <a:fillRect/>
          </a:stretch>
        </p:blipFill>
        <p:spPr>
          <a:xfrm>
            <a:off x="913300" y="1421225"/>
            <a:ext cx="2777775" cy="3182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1012000" y="218299"/>
            <a:ext cx="6858000" cy="43662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292150"/>
            <a:ext cx="8520600" cy="572700"/>
          </a:xfrm>
          <a:prstGeom prst="rect">
            <a:avLst/>
          </a:prstGeom>
        </p:spPr>
        <p:txBody>
          <a:bodyPr lIns="91425" tIns="91425" rIns="91425" bIns="91425" anchor="t" anchorCtr="0">
            <a:noAutofit/>
          </a:bodyPr>
          <a:lstStyle/>
          <a:p>
            <a:pPr lvl="0">
              <a:spcBef>
                <a:spcPts val="0"/>
              </a:spcBef>
              <a:buNone/>
            </a:pPr>
            <a:r>
              <a:rPr lang="en"/>
              <a:t>Flame Ionization Detectors</a:t>
            </a:r>
          </a:p>
        </p:txBody>
      </p:sp>
      <p:sp>
        <p:nvSpPr>
          <p:cNvPr id="164" name="Shape 164"/>
          <p:cNvSpPr txBox="1">
            <a:spLocks noGrp="1"/>
          </p:cNvSpPr>
          <p:nvPr>
            <p:ph type="body" idx="1"/>
          </p:nvPr>
        </p:nvSpPr>
        <p:spPr>
          <a:xfrm>
            <a:off x="311700" y="912225"/>
            <a:ext cx="8520600" cy="3416400"/>
          </a:xfrm>
          <a:prstGeom prst="rect">
            <a:avLst/>
          </a:prstGeom>
        </p:spPr>
        <p:txBody>
          <a:bodyPr lIns="91425" tIns="91425" rIns="91425" bIns="91425" anchor="t" anchorCtr="0">
            <a:noAutofit/>
          </a:bodyPr>
          <a:lstStyle/>
          <a:p>
            <a:pPr marL="457200" lvl="0" indent="-228600" rtl="0">
              <a:spcBef>
                <a:spcPts val="0"/>
              </a:spcBef>
            </a:pPr>
            <a:r>
              <a:rPr lang="en"/>
              <a:t>In FID, a sample is exposed to a hydrogen-air flame after exiting the column. </a:t>
            </a:r>
          </a:p>
          <a:p>
            <a:pPr lvl="0">
              <a:spcBef>
                <a:spcPts val="0"/>
              </a:spcBef>
              <a:buNone/>
            </a:pPr>
            <a:endParaRPr/>
          </a:p>
          <a:p>
            <a:pPr marL="457200" lvl="0" indent="-228600" rtl="0">
              <a:spcBef>
                <a:spcPts val="0"/>
              </a:spcBef>
            </a:pPr>
            <a:r>
              <a:rPr lang="en"/>
              <a:t>The high temperatures of the hydrogen-air flame cause the sample to undergo </a:t>
            </a:r>
            <a:r>
              <a:rPr lang="en" b="1"/>
              <a:t>pyrolysis</a:t>
            </a:r>
            <a:r>
              <a:rPr lang="en"/>
              <a:t>, chemical decomposition from intense heating.</a:t>
            </a:r>
          </a:p>
          <a:p>
            <a:pPr lvl="0" rtl="0">
              <a:spcBef>
                <a:spcPts val="0"/>
              </a:spcBef>
              <a:buNone/>
            </a:pPr>
            <a:endParaRPr/>
          </a:p>
          <a:p>
            <a:pPr marL="457200" lvl="0" indent="-228600" rtl="0">
              <a:spcBef>
                <a:spcPts val="0"/>
              </a:spcBef>
            </a:pPr>
            <a:r>
              <a:rPr lang="en"/>
              <a:t>Decomposed hydrocarbons release ions and electrons with current.</a:t>
            </a:r>
          </a:p>
          <a:p>
            <a:pPr lvl="0" rtl="0">
              <a:spcBef>
                <a:spcPts val="0"/>
              </a:spcBef>
              <a:buNone/>
            </a:pPr>
            <a:endParaRPr/>
          </a:p>
          <a:p>
            <a:pPr marL="457200" lvl="0" indent="-228600" rtl="0">
              <a:spcBef>
                <a:spcPts val="0"/>
              </a:spcBef>
            </a:pPr>
            <a:r>
              <a:rPr lang="en"/>
              <a:t>A high-impedance picoammeter measures this current to record the sample’s elution.</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Description of Analysis</a:t>
            </a:r>
          </a:p>
        </p:txBody>
      </p:sp>
      <p:sp>
        <p:nvSpPr>
          <p:cNvPr id="170" name="Shape 1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Preparation of Sample</a:t>
            </a:r>
          </a:p>
          <a:p>
            <a:pPr marL="457200" lvl="0" indent="-228600" rtl="0">
              <a:spcBef>
                <a:spcPts val="0"/>
              </a:spcBef>
              <a:buAutoNum type="arabicPeriod"/>
            </a:pPr>
            <a:r>
              <a:rPr lang="en"/>
              <a:t>The sample (or analyte) must be in liquid phase and must have a “medium” concentration (not too low or too high). If the concentration is too low, the solution will not give an adequate signal. If the concentration is too large, the column can be easily overloaded, resulting in peak fronting. </a:t>
            </a:r>
          </a:p>
          <a:p>
            <a:pPr marL="457200" lvl="0" indent="-228600" rtl="0">
              <a:spcBef>
                <a:spcPts val="0"/>
              </a:spcBef>
              <a:buAutoNum type="arabicPeriod"/>
            </a:pPr>
            <a:r>
              <a:rPr lang="en"/>
              <a:t>Additionally, the sample must have volatile constituents. A solution of low volatility may remain in the column. A nonvolatile solution will condense at the top of the column, degrading the performance. Generally, volatility is guaranteed by extracting  a solution’s nonvolatile elements from its volatile ones or making nonvolatile elements volatile.</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11700" y="360375"/>
            <a:ext cx="8520600" cy="4208400"/>
          </a:xfrm>
          <a:prstGeom prst="rect">
            <a:avLst/>
          </a:prstGeom>
        </p:spPr>
        <p:txBody>
          <a:bodyPr lIns="91425" tIns="91425" rIns="91425" bIns="91425" anchor="t" anchorCtr="0">
            <a:noAutofit/>
          </a:bodyPr>
          <a:lstStyle/>
          <a:p>
            <a:pPr lvl="0">
              <a:spcBef>
                <a:spcPts val="0"/>
              </a:spcBef>
              <a:buNone/>
            </a:pPr>
            <a:r>
              <a:rPr lang="en"/>
              <a:t>Injecting the Sample</a:t>
            </a:r>
          </a:p>
          <a:p>
            <a:pPr lvl="0">
              <a:spcBef>
                <a:spcPts val="0"/>
              </a:spcBef>
              <a:buNone/>
            </a:pPr>
            <a:r>
              <a:rPr lang="en"/>
              <a:t>3. In order to transfer the sample into the apparatus, a syringe is used. Specifically, the sample is injected through a rubber spectrum using a microliter syringe.</a:t>
            </a:r>
          </a:p>
          <a:p>
            <a:pPr lvl="0">
              <a:spcBef>
                <a:spcPts val="0"/>
              </a:spcBef>
              <a:buNone/>
            </a:pPr>
            <a:r>
              <a:rPr lang="en"/>
              <a:t>4. The injector heats the sample to evaporation. </a:t>
            </a:r>
          </a:p>
          <a:p>
            <a:pPr lvl="0">
              <a:spcBef>
                <a:spcPts val="0"/>
              </a:spcBef>
              <a:buNone/>
            </a:pPr>
            <a:r>
              <a:rPr lang="en"/>
              <a:t>Column Chromatography</a:t>
            </a:r>
          </a:p>
          <a:p>
            <a:pPr lvl="0">
              <a:spcBef>
                <a:spcPts val="0"/>
              </a:spcBef>
              <a:buNone/>
            </a:pPr>
            <a:r>
              <a:rPr lang="en"/>
              <a:t>5. The evaporated sample enters the column.</a:t>
            </a:r>
          </a:p>
          <a:p>
            <a:pPr lvl="0">
              <a:spcBef>
                <a:spcPts val="0"/>
              </a:spcBef>
              <a:buNone/>
            </a:pPr>
            <a:r>
              <a:rPr lang="en"/>
              <a:t>6. The sample separates based upon the polarity of the constituent compounds and their resulting attraction or lack thereof to the stationary phase.</a:t>
            </a:r>
          </a:p>
          <a:p>
            <a:pPr lvl="0">
              <a:spcBef>
                <a:spcPts val="0"/>
              </a:spcBef>
              <a:buNone/>
            </a:pPr>
            <a:r>
              <a:rPr lang="en"/>
              <a:t>7. The oven heats the column to keep the separation going.  </a:t>
            </a:r>
          </a:p>
          <a:p>
            <a:pPr lvl="0">
              <a:spcBef>
                <a:spcPts val="0"/>
              </a:spcBef>
              <a:buNone/>
            </a:pPr>
            <a:r>
              <a:rPr lang="en"/>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311700" y="344375"/>
            <a:ext cx="8520600" cy="3416400"/>
          </a:xfrm>
          <a:prstGeom prst="rect">
            <a:avLst/>
          </a:prstGeom>
        </p:spPr>
        <p:txBody>
          <a:bodyPr lIns="91425" tIns="91425" rIns="91425" bIns="91425" anchor="t" anchorCtr="0">
            <a:noAutofit/>
          </a:bodyPr>
          <a:lstStyle/>
          <a:p>
            <a:pPr lvl="0">
              <a:spcBef>
                <a:spcPts val="0"/>
              </a:spcBef>
              <a:buNone/>
            </a:pPr>
            <a:r>
              <a:rPr lang="en"/>
              <a:t>Detection</a:t>
            </a:r>
          </a:p>
          <a:p>
            <a:pPr lvl="0">
              <a:spcBef>
                <a:spcPts val="0"/>
              </a:spcBef>
              <a:buNone/>
            </a:pPr>
            <a:r>
              <a:rPr lang="en"/>
              <a:t>8. The difference constitutes exit the column in segregated bands, entering the detector.</a:t>
            </a:r>
          </a:p>
          <a:p>
            <a:pPr lvl="0">
              <a:spcBef>
                <a:spcPts val="0"/>
              </a:spcBef>
              <a:buNone/>
            </a:pPr>
            <a:r>
              <a:rPr lang="en"/>
              <a:t>9. In the case of a flame ionization detector, the sample is exposed to a hydrogen-air flame in the detector.</a:t>
            </a:r>
          </a:p>
          <a:p>
            <a:pPr lvl="0">
              <a:spcBef>
                <a:spcPts val="0"/>
              </a:spcBef>
              <a:buNone/>
            </a:pPr>
            <a:r>
              <a:rPr lang="en"/>
              <a:t>10. Pyrolysis occurs, and a precise picoammeter measures the subsequent election flow, recording a chromatogram based on signal strength.</a:t>
            </a: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p:nvPr/>
        </p:nvSpPr>
        <p:spPr>
          <a:xfrm>
            <a:off x="578775" y="1124825"/>
            <a:ext cx="7830000" cy="30687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Proxima Nova"/>
              <a:buChar char="●"/>
            </a:pPr>
            <a:r>
              <a:rPr lang="en" sz="1800" b="1">
                <a:latin typeface="Proxima Nova"/>
                <a:ea typeface="Proxima Nova"/>
                <a:cs typeface="Proxima Nova"/>
                <a:sym typeface="Proxima Nova"/>
              </a:rPr>
              <a:t>Chromatography</a:t>
            </a:r>
            <a:r>
              <a:rPr lang="en" sz="1800">
                <a:latin typeface="Proxima Nova"/>
                <a:ea typeface="Proxima Nova"/>
                <a:cs typeface="Proxima Nova"/>
                <a:sym typeface="Proxima Nova"/>
              </a:rPr>
              <a:t> is a technique for separating chemical substances that relies on differences in partitioning behavior between a flowing mobile phase and a stationary phase to separate the components in a mixture.</a:t>
            </a:r>
          </a:p>
          <a:p>
            <a:pPr lvl="0" rtl="0">
              <a:spcBef>
                <a:spcPts val="0"/>
              </a:spcBef>
              <a:buNone/>
            </a:pPr>
            <a:endParaRPr sz="1800">
              <a:latin typeface="Proxima Nova"/>
              <a:ea typeface="Proxima Nova"/>
              <a:cs typeface="Proxima Nova"/>
              <a:sym typeface="Proxima Nova"/>
            </a:endParaRPr>
          </a:p>
          <a:p>
            <a:pPr marL="457200" lvl="0" indent="-342900">
              <a:spcBef>
                <a:spcPts val="0"/>
              </a:spcBef>
              <a:buSzPct val="100000"/>
              <a:buFont typeface="Proxima Nova"/>
              <a:buChar char="●"/>
            </a:pPr>
            <a:r>
              <a:rPr lang="en" sz="1800" b="1">
                <a:latin typeface="Proxima Nova"/>
                <a:ea typeface="Proxima Nova"/>
                <a:cs typeface="Proxima Nova"/>
                <a:sym typeface="Proxima Nova"/>
              </a:rPr>
              <a:t>Gas chromatography</a:t>
            </a:r>
            <a:r>
              <a:rPr lang="en" sz="1800">
                <a:latin typeface="Proxima Nova"/>
                <a:ea typeface="Proxima Nova"/>
                <a:cs typeface="Proxima Nova"/>
                <a:sym typeface="Proxima Nova"/>
              </a:rPr>
              <a:t> is a type of chromatography used to analyze volatile substances in the gaseous phase. </a:t>
            </a:r>
          </a:p>
        </p:txBody>
      </p:sp>
      <p:sp>
        <p:nvSpPr>
          <p:cNvPr id="66" name="Shape 66"/>
          <p:cNvSpPr txBox="1"/>
          <p:nvPr/>
        </p:nvSpPr>
        <p:spPr>
          <a:xfrm>
            <a:off x="513250" y="196550"/>
            <a:ext cx="6290100" cy="733800"/>
          </a:xfrm>
          <a:prstGeom prst="rect">
            <a:avLst/>
          </a:prstGeom>
          <a:noFill/>
          <a:ln>
            <a:noFill/>
          </a:ln>
        </p:spPr>
        <p:txBody>
          <a:bodyPr lIns="91425" tIns="91425" rIns="91425" bIns="91425" anchor="t" anchorCtr="0">
            <a:noAutofit/>
          </a:bodyPr>
          <a:lstStyle/>
          <a:p>
            <a:pPr lvl="0">
              <a:spcBef>
                <a:spcPts val="0"/>
              </a:spcBef>
              <a:buNone/>
            </a:pPr>
            <a:r>
              <a:rPr lang="en" sz="2800">
                <a:latin typeface="Proxima Nova"/>
                <a:ea typeface="Proxima Nova"/>
                <a:cs typeface="Proxima Nova"/>
                <a:sym typeface="Proxima Nova"/>
              </a:rPr>
              <a:t>What is gas chromatography?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95825"/>
            <a:ext cx="8520600" cy="572700"/>
          </a:xfrm>
          <a:prstGeom prst="rect">
            <a:avLst/>
          </a:prstGeom>
        </p:spPr>
        <p:txBody>
          <a:bodyPr lIns="91425" tIns="91425" rIns="91425" bIns="91425" anchor="t" anchorCtr="0">
            <a:noAutofit/>
          </a:bodyPr>
          <a:lstStyle/>
          <a:p>
            <a:pPr lvl="0">
              <a:spcBef>
                <a:spcPts val="0"/>
              </a:spcBef>
              <a:buNone/>
            </a:pPr>
            <a:r>
              <a:rPr lang="en"/>
              <a:t>Analyzing Gas Chromatograms</a:t>
            </a:r>
          </a:p>
        </p:txBody>
      </p:sp>
      <p:sp>
        <p:nvSpPr>
          <p:cNvPr id="186" name="Shape 186"/>
          <p:cNvSpPr txBox="1">
            <a:spLocks noGrp="1"/>
          </p:cNvSpPr>
          <p:nvPr>
            <p:ph type="body" idx="1"/>
          </p:nvPr>
        </p:nvSpPr>
        <p:spPr>
          <a:xfrm>
            <a:off x="311700" y="668525"/>
            <a:ext cx="8520600" cy="3416400"/>
          </a:xfrm>
          <a:prstGeom prst="rect">
            <a:avLst/>
          </a:prstGeom>
        </p:spPr>
        <p:txBody>
          <a:bodyPr lIns="91425" tIns="91425" rIns="91425" bIns="91425" anchor="t" anchorCtr="0">
            <a:noAutofit/>
          </a:bodyPr>
          <a:lstStyle/>
          <a:p>
            <a:pPr lvl="0">
              <a:spcBef>
                <a:spcPts val="0"/>
              </a:spcBef>
              <a:buNone/>
            </a:pPr>
            <a:r>
              <a:rPr lang="en"/>
              <a:t>Gas chromatograms provide three different types of information.</a:t>
            </a:r>
          </a:p>
          <a:p>
            <a:pPr marL="457200" lvl="0" indent="-228600" rtl="0">
              <a:spcBef>
                <a:spcPts val="0"/>
              </a:spcBef>
            </a:pPr>
            <a:r>
              <a:rPr lang="en"/>
              <a:t>The number of compounds in the mixture is represented by the number of peaks.</a:t>
            </a:r>
          </a:p>
          <a:p>
            <a:pPr marL="457200" lvl="0" indent="-228600" rtl="0">
              <a:spcBef>
                <a:spcPts val="0"/>
              </a:spcBef>
              <a:buClr>
                <a:srgbClr val="666666"/>
              </a:buClr>
            </a:pPr>
            <a:r>
              <a:rPr lang="en">
                <a:solidFill>
                  <a:srgbClr val="666666"/>
                </a:solidFill>
              </a:rPr>
              <a:t>The ratio of moles of each compound to each other can be found by calculating the areas under the curves and comparing them.</a:t>
            </a:r>
          </a:p>
          <a:p>
            <a:pPr marL="457200" lvl="0" indent="-228600" rtl="0">
              <a:spcBef>
                <a:spcPts val="0"/>
              </a:spcBef>
            </a:pPr>
            <a:r>
              <a:rPr lang="en"/>
              <a:t>The </a:t>
            </a:r>
            <a:r>
              <a:rPr lang="en" b="1"/>
              <a:t>retention time </a:t>
            </a:r>
            <a:r>
              <a:rPr lang="en"/>
              <a:t>(the amount of time that a substance takes to pass through the column) of a compound in the mixture is indicated by the position of the peak. Since the x-axis represents time (while the y-axis represents the strength of response), peaks closer to the y-axis (farther to the left) represent the smallest retention times, and peaks moving to the right represent increasing retention times.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245625" y="556825"/>
            <a:ext cx="8520600" cy="3766800"/>
          </a:xfrm>
          <a:prstGeom prst="rect">
            <a:avLst/>
          </a:prstGeom>
        </p:spPr>
        <p:txBody>
          <a:bodyPr lIns="91425" tIns="91425" rIns="91425" bIns="91425" anchor="t" anchorCtr="0">
            <a:noAutofit/>
          </a:bodyPr>
          <a:lstStyle/>
          <a:p>
            <a:pPr marL="457200" lvl="0" indent="-228600" rtl="0">
              <a:spcBef>
                <a:spcPts val="0"/>
              </a:spcBef>
            </a:pPr>
            <a:r>
              <a:rPr lang="en"/>
              <a:t>The longer the retention time of a compound, the greater affinity it has for the stationary phase. Applying the principle that “like attracts like”, we can reach conclusions about the polarity of different  analytes (compounds in the sample) based upon the polarity of the stationary phase. In other words, because polar molecules attract polar molecules and nonpolar molecules attract nonpolar molecules, we can determine whether or not an analyte is nonpolar or polar based upon how long it stays in the column.</a:t>
            </a:r>
          </a:p>
          <a:p>
            <a:pPr lvl="0" rtl="0">
              <a:spcBef>
                <a:spcPts val="0"/>
              </a:spcBef>
              <a:buNone/>
            </a:pPr>
            <a:endParaRPr/>
          </a:p>
          <a:p>
            <a:pPr marL="457200" lvl="0" indent="-228600" rtl="0">
              <a:spcBef>
                <a:spcPts val="0"/>
              </a:spcBef>
            </a:pPr>
            <a:r>
              <a:rPr lang="en"/>
              <a:t>Because boiling point is related to polarity, the order of retention times loosely correlates to the order of boiling points, either from high to low or low to high, depending on the polarity of the stationary phase.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182950"/>
            <a:ext cx="8520600" cy="572700"/>
          </a:xfrm>
          <a:prstGeom prst="rect">
            <a:avLst/>
          </a:prstGeom>
        </p:spPr>
        <p:txBody>
          <a:bodyPr lIns="91425" tIns="91425" rIns="91425" bIns="91425" anchor="t" anchorCtr="0">
            <a:noAutofit/>
          </a:bodyPr>
          <a:lstStyle/>
          <a:p>
            <a:pPr lvl="0">
              <a:spcBef>
                <a:spcPts val="0"/>
              </a:spcBef>
              <a:buNone/>
            </a:pPr>
            <a:r>
              <a:rPr lang="en"/>
              <a:t>Examples of Chromatograms</a:t>
            </a:r>
          </a:p>
        </p:txBody>
      </p:sp>
      <p:pic>
        <p:nvPicPr>
          <p:cNvPr id="197" name="Shape 197"/>
          <p:cNvPicPr preferRelativeResize="0"/>
          <p:nvPr/>
        </p:nvPicPr>
        <p:blipFill>
          <a:blip r:embed="rId3">
            <a:alphaModFix/>
          </a:blip>
          <a:stretch>
            <a:fillRect/>
          </a:stretch>
        </p:blipFill>
        <p:spPr>
          <a:xfrm>
            <a:off x="4683550" y="824600"/>
            <a:ext cx="3107744" cy="1998975"/>
          </a:xfrm>
          <a:prstGeom prst="rect">
            <a:avLst/>
          </a:prstGeom>
          <a:noFill/>
          <a:ln>
            <a:noFill/>
          </a:ln>
        </p:spPr>
      </p:pic>
      <p:pic>
        <p:nvPicPr>
          <p:cNvPr id="198" name="Shape 198"/>
          <p:cNvPicPr preferRelativeResize="0"/>
          <p:nvPr/>
        </p:nvPicPr>
        <p:blipFill>
          <a:blip r:embed="rId4">
            <a:alphaModFix/>
          </a:blip>
          <a:stretch>
            <a:fillRect/>
          </a:stretch>
        </p:blipFill>
        <p:spPr>
          <a:xfrm>
            <a:off x="1104400" y="2926674"/>
            <a:ext cx="2972864" cy="2051274"/>
          </a:xfrm>
          <a:prstGeom prst="rect">
            <a:avLst/>
          </a:prstGeom>
          <a:noFill/>
          <a:ln>
            <a:noFill/>
          </a:ln>
        </p:spPr>
      </p:pic>
      <p:pic>
        <p:nvPicPr>
          <p:cNvPr id="199" name="Shape 199"/>
          <p:cNvPicPr preferRelativeResize="0"/>
          <p:nvPr/>
        </p:nvPicPr>
        <p:blipFill>
          <a:blip r:embed="rId5">
            <a:alphaModFix/>
          </a:blip>
          <a:stretch>
            <a:fillRect/>
          </a:stretch>
        </p:blipFill>
        <p:spPr>
          <a:xfrm>
            <a:off x="5044424" y="2926675"/>
            <a:ext cx="2327824" cy="1998975"/>
          </a:xfrm>
          <a:prstGeom prst="rect">
            <a:avLst/>
          </a:prstGeom>
          <a:noFill/>
          <a:ln>
            <a:noFill/>
          </a:ln>
        </p:spPr>
      </p:pic>
      <p:pic>
        <p:nvPicPr>
          <p:cNvPr id="200" name="Shape 200"/>
          <p:cNvPicPr preferRelativeResize="0"/>
          <p:nvPr/>
        </p:nvPicPr>
        <p:blipFill>
          <a:blip r:embed="rId6">
            <a:alphaModFix/>
          </a:blip>
          <a:stretch>
            <a:fillRect/>
          </a:stretch>
        </p:blipFill>
        <p:spPr>
          <a:xfrm>
            <a:off x="1263075" y="825737"/>
            <a:ext cx="2548125" cy="19110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141175"/>
            <a:ext cx="8520600" cy="572700"/>
          </a:xfrm>
          <a:prstGeom prst="rect">
            <a:avLst/>
          </a:prstGeom>
        </p:spPr>
        <p:txBody>
          <a:bodyPr lIns="91425" tIns="91425" rIns="91425" bIns="91425" anchor="t" anchorCtr="0">
            <a:noAutofit/>
          </a:bodyPr>
          <a:lstStyle/>
          <a:p>
            <a:pPr lvl="0">
              <a:spcBef>
                <a:spcPts val="0"/>
              </a:spcBef>
              <a:buNone/>
            </a:pPr>
            <a:r>
              <a:rPr lang="en"/>
              <a:t>Practice Chromatograms</a:t>
            </a:r>
          </a:p>
        </p:txBody>
      </p:sp>
      <p:pic>
        <p:nvPicPr>
          <p:cNvPr id="206" name="Shape 206"/>
          <p:cNvPicPr preferRelativeResize="0"/>
          <p:nvPr/>
        </p:nvPicPr>
        <p:blipFill>
          <a:blip r:embed="rId3">
            <a:alphaModFix/>
          </a:blip>
          <a:stretch>
            <a:fillRect/>
          </a:stretch>
        </p:blipFill>
        <p:spPr>
          <a:xfrm>
            <a:off x="509900" y="825587"/>
            <a:ext cx="3358311" cy="1969475"/>
          </a:xfrm>
          <a:prstGeom prst="rect">
            <a:avLst/>
          </a:prstGeom>
          <a:noFill/>
          <a:ln>
            <a:noFill/>
          </a:ln>
        </p:spPr>
      </p:pic>
      <p:pic>
        <p:nvPicPr>
          <p:cNvPr id="207" name="Shape 207"/>
          <p:cNvPicPr preferRelativeResize="0"/>
          <p:nvPr/>
        </p:nvPicPr>
        <p:blipFill>
          <a:blip r:embed="rId4">
            <a:alphaModFix/>
          </a:blip>
          <a:stretch>
            <a:fillRect/>
          </a:stretch>
        </p:blipFill>
        <p:spPr>
          <a:xfrm>
            <a:off x="1885775" y="2906775"/>
            <a:ext cx="4588425" cy="1969475"/>
          </a:xfrm>
          <a:prstGeom prst="rect">
            <a:avLst/>
          </a:prstGeom>
          <a:noFill/>
          <a:ln>
            <a:noFill/>
          </a:ln>
        </p:spPr>
      </p:pic>
      <p:pic>
        <p:nvPicPr>
          <p:cNvPr id="208" name="Shape 208"/>
          <p:cNvPicPr preferRelativeResize="0"/>
          <p:nvPr/>
        </p:nvPicPr>
        <p:blipFill>
          <a:blip r:embed="rId5">
            <a:alphaModFix/>
          </a:blip>
          <a:stretch>
            <a:fillRect/>
          </a:stretch>
        </p:blipFill>
        <p:spPr>
          <a:xfrm>
            <a:off x="5023624" y="825587"/>
            <a:ext cx="2922855" cy="20512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a:spcBef>
                <a:spcPts val="0"/>
              </a:spcBef>
              <a:buNone/>
            </a:pPr>
            <a:r>
              <a:rPr lang="en"/>
              <a:t>Applications</a:t>
            </a:r>
          </a:p>
        </p:txBody>
      </p:sp>
      <p:graphicFrame>
        <p:nvGraphicFramePr>
          <p:cNvPr id="214" name="Shape 214"/>
          <p:cNvGraphicFramePr/>
          <p:nvPr/>
        </p:nvGraphicFramePr>
        <p:xfrm>
          <a:off x="1028975" y="572700"/>
          <a:ext cx="3000000" cy="3000000"/>
        </p:xfrm>
        <a:graphic>
          <a:graphicData uri="http://schemas.openxmlformats.org/drawingml/2006/table">
            <a:tbl>
              <a:tblPr>
                <a:noFill/>
                <a:tableStyleId>{549673A8-1E4B-4515-9292-A29E2DEA20D7}</a:tableStyleId>
              </a:tblPr>
              <a:tblGrid>
                <a:gridCol w="3619500"/>
                <a:gridCol w="3619500"/>
              </a:tblGrid>
              <a:tr h="356925">
                <a:tc>
                  <a:txBody>
                    <a:bodyPr/>
                    <a:lstStyle/>
                    <a:p>
                      <a:pPr lvl="0" algn="ctr" rtl="0">
                        <a:lnSpc>
                          <a:spcPct val="150000"/>
                        </a:lnSpc>
                        <a:spcBef>
                          <a:spcPts val="0"/>
                        </a:spcBef>
                        <a:buNone/>
                      </a:pPr>
                      <a:r>
                        <a:rPr lang="en" sz="1200" b="1">
                          <a:solidFill>
                            <a:srgbClr val="333333"/>
                          </a:solidFill>
                        </a:rPr>
                        <a:t>area</a:t>
                      </a:r>
                    </a:p>
                  </a:txBody>
                  <a:tcPr marL="47625" marR="47625" marT="47625" marB="47625"/>
                </a:tc>
                <a:tc>
                  <a:txBody>
                    <a:bodyPr/>
                    <a:lstStyle/>
                    <a:p>
                      <a:pPr lvl="0" algn="ctr" rtl="0">
                        <a:lnSpc>
                          <a:spcPct val="150000"/>
                        </a:lnSpc>
                        <a:spcBef>
                          <a:spcPts val="0"/>
                        </a:spcBef>
                        <a:buNone/>
                      </a:pPr>
                      <a:r>
                        <a:rPr lang="en" sz="1200" b="1">
                          <a:solidFill>
                            <a:srgbClr val="333333"/>
                          </a:solidFill>
                        </a:rPr>
                        <a:t>applications</a:t>
                      </a:r>
                    </a:p>
                  </a:txBody>
                  <a:tcPr marL="47625" marR="47625" marT="47625" marB="47625"/>
                </a:tc>
              </a:tr>
              <a:tr h="1189750">
                <a:tc>
                  <a:txBody>
                    <a:bodyPr/>
                    <a:lstStyle/>
                    <a:p>
                      <a:pPr lvl="0" algn="ctr" rtl="0">
                        <a:lnSpc>
                          <a:spcPct val="150000"/>
                        </a:lnSpc>
                        <a:spcBef>
                          <a:spcPts val="0"/>
                        </a:spcBef>
                        <a:buNone/>
                      </a:pPr>
                      <a:r>
                        <a:rPr lang="en" sz="1200">
                          <a:solidFill>
                            <a:srgbClr val="333333"/>
                          </a:solidFill>
                        </a:rPr>
                        <a:t>environmental analysis</a:t>
                      </a:r>
                    </a:p>
                  </a:txBody>
                  <a:tcPr marL="47625" marR="47625" marT="28575" marB="28575"/>
                </a:tc>
                <a:tc>
                  <a:txBody>
                    <a:bodyPr/>
                    <a:lstStyle/>
                    <a:p>
                      <a:pPr lvl="0" algn="ctr" rtl="0">
                        <a:lnSpc>
                          <a:spcPct val="150000"/>
                        </a:lnSpc>
                        <a:spcBef>
                          <a:spcPts val="200"/>
                        </a:spcBef>
                        <a:buNone/>
                      </a:pPr>
                      <a:r>
                        <a:rPr lang="en" sz="1200">
                          <a:solidFill>
                            <a:srgbClr val="333333"/>
                          </a:solidFill>
                        </a:rPr>
                        <a:t>Green house gases (CO2, CH4, NO</a:t>
                      </a:r>
                      <a:r>
                        <a:rPr lang="en" sz="1200" i="1">
                          <a:solidFill>
                            <a:srgbClr val="333333"/>
                          </a:solidFill>
                        </a:rPr>
                        <a:t>x</a:t>
                      </a:r>
                      <a:r>
                        <a:rPr lang="en" sz="1200">
                          <a:solidFill>
                            <a:srgbClr val="333333"/>
                          </a:solidFill>
                        </a:rPr>
                        <a:t>) in air</a:t>
                      </a:r>
                    </a:p>
                    <a:p>
                      <a:pPr lvl="0" algn="ctr" rtl="0">
                        <a:lnSpc>
                          <a:spcPct val="150000"/>
                        </a:lnSpc>
                        <a:spcBef>
                          <a:spcPts val="200"/>
                        </a:spcBef>
                        <a:buNone/>
                      </a:pPr>
                      <a:r>
                        <a:rPr lang="en" sz="1200">
                          <a:solidFill>
                            <a:srgbClr val="333333"/>
                          </a:solidFill>
                        </a:rPr>
                        <a:t>pesticides in water, wastewater, and soil</a:t>
                      </a:r>
                    </a:p>
                    <a:p>
                      <a:pPr lvl="0" algn="ctr" rtl="0">
                        <a:lnSpc>
                          <a:spcPct val="150000"/>
                        </a:lnSpc>
                        <a:spcBef>
                          <a:spcPts val="200"/>
                        </a:spcBef>
                        <a:buNone/>
                      </a:pPr>
                      <a:r>
                        <a:rPr lang="en" sz="1200">
                          <a:solidFill>
                            <a:srgbClr val="333333"/>
                          </a:solidFill>
                        </a:rPr>
                        <a:t>vehicle emissions</a:t>
                      </a:r>
                    </a:p>
                    <a:p>
                      <a:pPr lvl="0" algn="ctr" rtl="0">
                        <a:lnSpc>
                          <a:spcPct val="150000"/>
                        </a:lnSpc>
                        <a:spcBef>
                          <a:spcPts val="200"/>
                        </a:spcBef>
                        <a:buNone/>
                      </a:pPr>
                      <a:r>
                        <a:rPr lang="en" sz="1200">
                          <a:solidFill>
                            <a:srgbClr val="333333"/>
                          </a:solidFill>
                        </a:rPr>
                        <a:t>trihalomethanes in drinking water</a:t>
                      </a:r>
                    </a:p>
                  </a:txBody>
                  <a:tcPr marL="47625" marR="47625" marT="28575" marB="28575"/>
                </a:tc>
              </a:tr>
              <a:tr h="585725">
                <a:tc>
                  <a:txBody>
                    <a:bodyPr/>
                    <a:lstStyle/>
                    <a:p>
                      <a:pPr lvl="0" algn="ctr" rtl="0">
                        <a:lnSpc>
                          <a:spcPct val="150000"/>
                        </a:lnSpc>
                        <a:spcBef>
                          <a:spcPts val="0"/>
                        </a:spcBef>
                        <a:buNone/>
                      </a:pPr>
                      <a:r>
                        <a:rPr lang="en" sz="1200">
                          <a:solidFill>
                            <a:srgbClr val="333333"/>
                          </a:solidFill>
                        </a:rPr>
                        <a:t>clinical analysis</a:t>
                      </a:r>
                    </a:p>
                  </a:txBody>
                  <a:tcPr marL="47625" marR="47625" marT="28575" marB="28575"/>
                </a:tc>
                <a:tc>
                  <a:txBody>
                    <a:bodyPr/>
                    <a:lstStyle/>
                    <a:p>
                      <a:pPr lvl="0" algn="ctr" rtl="0">
                        <a:lnSpc>
                          <a:spcPct val="150000"/>
                        </a:lnSpc>
                        <a:spcBef>
                          <a:spcPts val="0"/>
                        </a:spcBef>
                        <a:buNone/>
                      </a:pPr>
                      <a:r>
                        <a:rPr lang="en" sz="1200">
                          <a:solidFill>
                            <a:srgbClr val="333333"/>
                          </a:solidFill>
                        </a:rPr>
                        <a:t>drugs</a:t>
                      </a:r>
                    </a:p>
                    <a:p>
                      <a:pPr lvl="0" algn="ctr" rtl="0">
                        <a:lnSpc>
                          <a:spcPct val="150000"/>
                        </a:lnSpc>
                        <a:spcBef>
                          <a:spcPts val="0"/>
                        </a:spcBef>
                        <a:buNone/>
                      </a:pPr>
                      <a:r>
                        <a:rPr lang="en" sz="1200">
                          <a:solidFill>
                            <a:srgbClr val="333333"/>
                          </a:solidFill>
                        </a:rPr>
                        <a:t>blood alcohols</a:t>
                      </a:r>
                    </a:p>
                  </a:txBody>
                  <a:tcPr marL="47625" marR="47625" marT="28575" marB="28575"/>
                </a:tc>
              </a:tr>
              <a:tr h="585725">
                <a:tc>
                  <a:txBody>
                    <a:bodyPr/>
                    <a:lstStyle/>
                    <a:p>
                      <a:pPr lvl="0" algn="ctr" rtl="0">
                        <a:lnSpc>
                          <a:spcPct val="150000"/>
                        </a:lnSpc>
                        <a:spcBef>
                          <a:spcPts val="0"/>
                        </a:spcBef>
                        <a:buNone/>
                      </a:pPr>
                      <a:r>
                        <a:rPr lang="en" sz="1200">
                          <a:solidFill>
                            <a:srgbClr val="333333"/>
                          </a:solidFill>
                        </a:rPr>
                        <a:t>forensic analysis</a:t>
                      </a:r>
                    </a:p>
                  </a:txBody>
                  <a:tcPr marL="47625" marR="47625" marT="28575" marB="28575"/>
                </a:tc>
                <a:tc>
                  <a:txBody>
                    <a:bodyPr/>
                    <a:lstStyle/>
                    <a:p>
                      <a:pPr lvl="0" algn="ctr" rtl="0">
                        <a:lnSpc>
                          <a:spcPct val="150000"/>
                        </a:lnSpc>
                        <a:spcBef>
                          <a:spcPts val="0"/>
                        </a:spcBef>
                        <a:buNone/>
                      </a:pPr>
                      <a:r>
                        <a:rPr lang="en" sz="1200">
                          <a:solidFill>
                            <a:srgbClr val="333333"/>
                          </a:solidFill>
                        </a:rPr>
                        <a:t>analysis of arson accelerants</a:t>
                      </a:r>
                    </a:p>
                    <a:p>
                      <a:pPr lvl="0" algn="ctr" rtl="0">
                        <a:lnSpc>
                          <a:spcPct val="150000"/>
                        </a:lnSpc>
                        <a:spcBef>
                          <a:spcPts val="0"/>
                        </a:spcBef>
                        <a:buNone/>
                      </a:pPr>
                      <a:r>
                        <a:rPr lang="en" sz="1200">
                          <a:solidFill>
                            <a:srgbClr val="333333"/>
                          </a:solidFill>
                        </a:rPr>
                        <a:t>detection of explosives</a:t>
                      </a:r>
                    </a:p>
                  </a:txBody>
                  <a:tcPr marL="47625" marR="47625" marT="28575" marB="28575"/>
                </a:tc>
              </a:tr>
              <a:tr h="851125">
                <a:tc>
                  <a:txBody>
                    <a:bodyPr/>
                    <a:lstStyle/>
                    <a:p>
                      <a:pPr lvl="0" algn="ctr" rtl="0">
                        <a:lnSpc>
                          <a:spcPct val="150000"/>
                        </a:lnSpc>
                        <a:spcBef>
                          <a:spcPts val="0"/>
                        </a:spcBef>
                        <a:buNone/>
                      </a:pPr>
                      <a:r>
                        <a:rPr lang="en" sz="1200">
                          <a:solidFill>
                            <a:srgbClr val="333333"/>
                          </a:solidFill>
                        </a:rPr>
                        <a:t>consumer products</a:t>
                      </a:r>
                    </a:p>
                  </a:txBody>
                  <a:tcPr marL="47625" marR="47625" marT="28575" marB="28575"/>
                </a:tc>
                <a:tc>
                  <a:txBody>
                    <a:bodyPr/>
                    <a:lstStyle/>
                    <a:p>
                      <a:pPr lvl="0" algn="ctr" rtl="0">
                        <a:lnSpc>
                          <a:spcPct val="150000"/>
                        </a:lnSpc>
                        <a:spcBef>
                          <a:spcPts val="0"/>
                        </a:spcBef>
                        <a:buNone/>
                      </a:pPr>
                      <a:r>
                        <a:rPr lang="en" sz="1200">
                          <a:solidFill>
                            <a:srgbClr val="333333"/>
                          </a:solidFill>
                        </a:rPr>
                        <a:t>volatile organics in spices and fragrances</a:t>
                      </a:r>
                    </a:p>
                    <a:p>
                      <a:pPr lvl="0" algn="ctr" rtl="0">
                        <a:lnSpc>
                          <a:spcPct val="150000"/>
                        </a:lnSpc>
                        <a:spcBef>
                          <a:spcPts val="0"/>
                        </a:spcBef>
                        <a:buNone/>
                      </a:pPr>
                      <a:r>
                        <a:rPr lang="en" sz="1200">
                          <a:solidFill>
                            <a:srgbClr val="333333"/>
                          </a:solidFill>
                        </a:rPr>
                        <a:t>trace organics in whiskey</a:t>
                      </a:r>
                    </a:p>
                    <a:p>
                      <a:pPr lvl="0" algn="ctr" rtl="0">
                        <a:lnSpc>
                          <a:spcPct val="150000"/>
                        </a:lnSpc>
                        <a:spcBef>
                          <a:spcPts val="0"/>
                        </a:spcBef>
                        <a:buNone/>
                      </a:pPr>
                      <a:r>
                        <a:rPr lang="en" sz="1200">
                          <a:solidFill>
                            <a:srgbClr val="333333"/>
                          </a:solidFill>
                        </a:rPr>
                        <a:t>monomers in latex paint</a:t>
                      </a:r>
                    </a:p>
                  </a:txBody>
                  <a:tcPr marL="47625" marR="47625" marT="28575" marB="28575"/>
                </a:tc>
              </a:tr>
              <a:tr h="851125">
                <a:tc>
                  <a:txBody>
                    <a:bodyPr/>
                    <a:lstStyle/>
                    <a:p>
                      <a:pPr lvl="0" algn="ctr" rtl="0">
                        <a:lnSpc>
                          <a:spcPct val="150000"/>
                        </a:lnSpc>
                        <a:spcBef>
                          <a:spcPts val="0"/>
                        </a:spcBef>
                        <a:buNone/>
                      </a:pPr>
                      <a:r>
                        <a:rPr lang="en" sz="1200">
                          <a:solidFill>
                            <a:srgbClr val="333333"/>
                          </a:solidFill>
                        </a:rPr>
                        <a:t>petroleum and chemical industry</a:t>
                      </a:r>
                    </a:p>
                  </a:txBody>
                  <a:tcPr marL="47625" marR="47625" marT="28575" marB="28575"/>
                </a:tc>
                <a:tc>
                  <a:txBody>
                    <a:bodyPr/>
                    <a:lstStyle/>
                    <a:p>
                      <a:pPr lvl="0" algn="ctr" rtl="0">
                        <a:lnSpc>
                          <a:spcPct val="150000"/>
                        </a:lnSpc>
                        <a:spcBef>
                          <a:spcPts val="0"/>
                        </a:spcBef>
                        <a:buNone/>
                      </a:pPr>
                      <a:r>
                        <a:rPr lang="en" sz="1200">
                          <a:solidFill>
                            <a:srgbClr val="333333"/>
                          </a:solidFill>
                        </a:rPr>
                        <a:t>purity of solvents</a:t>
                      </a:r>
                    </a:p>
                    <a:p>
                      <a:pPr lvl="0" algn="ctr" rtl="0">
                        <a:lnSpc>
                          <a:spcPct val="150000"/>
                        </a:lnSpc>
                        <a:spcBef>
                          <a:spcPts val="0"/>
                        </a:spcBef>
                        <a:buNone/>
                      </a:pPr>
                      <a:r>
                        <a:rPr lang="en" sz="1200">
                          <a:solidFill>
                            <a:srgbClr val="333333"/>
                          </a:solidFill>
                        </a:rPr>
                        <a:t>refinery gas</a:t>
                      </a:r>
                    </a:p>
                    <a:p>
                      <a:pPr lvl="0" algn="ctr" rtl="0">
                        <a:lnSpc>
                          <a:spcPct val="150000"/>
                        </a:lnSpc>
                        <a:spcBef>
                          <a:spcPts val="0"/>
                        </a:spcBef>
                        <a:buNone/>
                      </a:pPr>
                      <a:r>
                        <a:rPr lang="en" sz="1200">
                          <a:solidFill>
                            <a:srgbClr val="333333"/>
                          </a:solidFill>
                        </a:rPr>
                        <a:t>composition of gasoline</a:t>
                      </a:r>
                    </a:p>
                  </a:txBody>
                  <a:tcPr marL="47625" marR="47625" marT="28575" marB="2857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69725" y="182925"/>
            <a:ext cx="8520600" cy="572700"/>
          </a:xfrm>
          <a:prstGeom prst="rect">
            <a:avLst/>
          </a:prstGeom>
        </p:spPr>
        <p:txBody>
          <a:bodyPr lIns="91425" tIns="91425" rIns="91425" bIns="91425" anchor="t" anchorCtr="0">
            <a:noAutofit/>
          </a:bodyPr>
          <a:lstStyle/>
          <a:p>
            <a:pPr lvl="0">
              <a:spcBef>
                <a:spcPts val="0"/>
              </a:spcBef>
              <a:buNone/>
            </a:pPr>
            <a:r>
              <a:rPr lang="en"/>
              <a:t>Application Cont.</a:t>
            </a:r>
          </a:p>
        </p:txBody>
      </p:sp>
      <p:sp>
        <p:nvSpPr>
          <p:cNvPr id="220" name="Shape 2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GC is used in various ways:</a:t>
            </a:r>
          </a:p>
          <a:p>
            <a:pPr marL="457200" lvl="0" indent="-228600" rtl="0">
              <a:spcBef>
                <a:spcPts val="0"/>
              </a:spcBef>
            </a:pPr>
            <a:r>
              <a:rPr lang="en"/>
              <a:t>Food analysis, particularly in analyzing dairy rancidity.</a:t>
            </a:r>
          </a:p>
          <a:p>
            <a:pPr marL="457200" lvl="0" indent="-228600" rtl="0">
              <a:spcBef>
                <a:spcPts val="0"/>
              </a:spcBef>
            </a:pPr>
            <a:r>
              <a:rPr lang="en"/>
              <a:t>Measuring the presence of pollutants like DDT, formaldehyde, and carbon monoxide and in ecology and environmental science.</a:t>
            </a:r>
          </a:p>
          <a:p>
            <a:pPr marL="457200" lvl="0" indent="-228600" rtl="0">
              <a:spcBef>
                <a:spcPts val="0"/>
              </a:spcBef>
            </a:pPr>
            <a:r>
              <a:rPr lang="en"/>
              <a:t>Alcohol quality measurement.</a:t>
            </a:r>
          </a:p>
          <a:p>
            <a:pPr marL="457200" lvl="0" indent="-228600">
              <a:spcBef>
                <a:spcPts val="0"/>
              </a:spcBef>
            </a:pPr>
            <a:r>
              <a:rPr lang="en"/>
              <a:t>Blood alcohol level measurement and general blood analysis (determining what drugs are present and in what quantities).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Bibliography</a:t>
            </a:r>
          </a:p>
        </p:txBody>
      </p:sp>
      <p:sp>
        <p:nvSpPr>
          <p:cNvPr id="226" name="Shape 226"/>
          <p:cNvSpPr txBox="1">
            <a:spLocks noGrp="1"/>
          </p:cNvSpPr>
          <p:nvPr>
            <p:ph type="body" idx="1"/>
          </p:nvPr>
        </p:nvSpPr>
        <p:spPr>
          <a:xfrm>
            <a:off x="311700" y="1143050"/>
            <a:ext cx="8520600" cy="34164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AutoNum type="arabicPeriod"/>
            </a:pPr>
            <a:r>
              <a:rPr lang="en" sz="1200">
                <a:solidFill>
                  <a:srgbClr val="000000"/>
                </a:solidFill>
              </a:rPr>
              <a:t>"Gas Chromatography." </a:t>
            </a:r>
            <a:r>
              <a:rPr lang="en" sz="1200" i="1">
                <a:solidFill>
                  <a:srgbClr val="000000"/>
                </a:solidFill>
              </a:rPr>
              <a:t>Chemwiki</a:t>
            </a:r>
            <a:r>
              <a:rPr lang="en" sz="1200">
                <a:solidFill>
                  <a:srgbClr val="000000"/>
                </a:solidFill>
              </a:rPr>
              <a:t>. 2013. Web. 27 May 2016. </a:t>
            </a:r>
            <a:r>
              <a:rPr lang="en" sz="1200" u="sng">
                <a:solidFill>
                  <a:srgbClr val="000000"/>
                </a:solidFill>
                <a:hlinkClick r:id="rId3"/>
              </a:rPr>
              <a:t>http://chemwiki.ucdavis.edu/Core/Analytical_Chemistry/Instrumental_Analysis/Chromatography/Gas_Chromatography</a:t>
            </a:r>
          </a:p>
          <a:p>
            <a:pPr marL="457200" lvl="0" indent="-304800" rtl="0">
              <a:spcBef>
                <a:spcPts val="0"/>
              </a:spcBef>
              <a:buClr>
                <a:srgbClr val="000000"/>
              </a:buClr>
              <a:buSzPct val="100000"/>
              <a:buAutoNum type="arabicPeriod"/>
            </a:pPr>
            <a:r>
              <a:rPr lang="en" sz="1200">
                <a:solidFill>
                  <a:srgbClr val="000000"/>
                </a:solidFill>
              </a:rPr>
              <a:t>"12.4: Gas Chromatography." </a:t>
            </a:r>
            <a:r>
              <a:rPr lang="en" sz="1200" i="1">
                <a:solidFill>
                  <a:srgbClr val="000000"/>
                </a:solidFill>
              </a:rPr>
              <a:t>Chemwiki</a:t>
            </a:r>
            <a:r>
              <a:rPr lang="en" sz="1200">
                <a:solidFill>
                  <a:srgbClr val="000000"/>
                </a:solidFill>
              </a:rPr>
              <a:t>. 2013. Web. 27 May 2016. </a:t>
            </a:r>
            <a:r>
              <a:rPr lang="en" sz="1200" u="sng">
                <a:solidFill>
                  <a:srgbClr val="000000"/>
                </a:solidFill>
                <a:hlinkClick r:id="rId4"/>
              </a:rPr>
              <a:t>http://chemwiki.ucdavis.edu/Core/Analytical_Chemistry/Analytical_Chemistry_2.0/12_Chromatographic_and_Electrophoretic_Methods/12.4%3A_Gas_Chromatography</a:t>
            </a:r>
          </a:p>
          <a:p>
            <a:pPr marL="457200" lvl="0" indent="-304800" rtl="0">
              <a:spcBef>
                <a:spcPts val="0"/>
              </a:spcBef>
              <a:buClr>
                <a:srgbClr val="000000"/>
              </a:buClr>
              <a:buSzPct val="100000"/>
              <a:buAutoNum type="arabicPeriod"/>
            </a:pPr>
            <a:r>
              <a:rPr lang="en" sz="1200">
                <a:solidFill>
                  <a:srgbClr val="000000"/>
                </a:solidFill>
              </a:rPr>
              <a:t>"Gas Chromatography | HiQ." </a:t>
            </a:r>
            <a:r>
              <a:rPr lang="en" sz="1200" i="1">
                <a:solidFill>
                  <a:srgbClr val="000000"/>
                </a:solidFill>
              </a:rPr>
              <a:t>HiQ</a:t>
            </a:r>
            <a:r>
              <a:rPr lang="en" sz="1200">
                <a:solidFill>
                  <a:srgbClr val="000000"/>
                </a:solidFill>
              </a:rPr>
              <a:t>. Web. 27 May 2016. http://hiq.linde-gas.com/en/analytical_methods/gas_chromatography/index.html</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47900" y="246050"/>
            <a:ext cx="8520600" cy="572700"/>
          </a:xfrm>
          <a:prstGeom prst="rect">
            <a:avLst/>
          </a:prstGeom>
        </p:spPr>
        <p:txBody>
          <a:bodyPr lIns="91425" tIns="91425" rIns="91425" bIns="91425" anchor="t" anchorCtr="0">
            <a:noAutofit/>
          </a:bodyPr>
          <a:lstStyle/>
          <a:p>
            <a:pPr lvl="0" rtl="0">
              <a:spcBef>
                <a:spcPts val="0"/>
              </a:spcBef>
              <a:buNone/>
            </a:pPr>
            <a:r>
              <a:rPr lang="en"/>
              <a:t>Diagrams</a:t>
            </a:r>
          </a:p>
        </p:txBody>
      </p:sp>
      <p:pic>
        <p:nvPicPr>
          <p:cNvPr id="72" name="Shape 72"/>
          <p:cNvPicPr preferRelativeResize="0"/>
          <p:nvPr/>
        </p:nvPicPr>
        <p:blipFill>
          <a:blip r:embed="rId3">
            <a:alphaModFix/>
          </a:blip>
          <a:stretch>
            <a:fillRect/>
          </a:stretch>
        </p:blipFill>
        <p:spPr>
          <a:xfrm>
            <a:off x="1320201" y="3090325"/>
            <a:ext cx="2982400" cy="1733550"/>
          </a:xfrm>
          <a:prstGeom prst="rect">
            <a:avLst/>
          </a:prstGeom>
          <a:noFill/>
          <a:ln>
            <a:noFill/>
          </a:ln>
        </p:spPr>
      </p:pic>
      <p:pic>
        <p:nvPicPr>
          <p:cNvPr id="73" name="Shape 73"/>
          <p:cNvPicPr preferRelativeResize="0"/>
          <p:nvPr/>
        </p:nvPicPr>
        <p:blipFill>
          <a:blip r:embed="rId4">
            <a:alphaModFix/>
          </a:blip>
          <a:stretch>
            <a:fillRect/>
          </a:stretch>
        </p:blipFill>
        <p:spPr>
          <a:xfrm>
            <a:off x="5731025" y="404075"/>
            <a:ext cx="2937475" cy="4127900"/>
          </a:xfrm>
          <a:prstGeom prst="rect">
            <a:avLst/>
          </a:prstGeom>
          <a:noFill/>
          <a:ln>
            <a:noFill/>
          </a:ln>
        </p:spPr>
      </p:pic>
      <p:pic>
        <p:nvPicPr>
          <p:cNvPr id="74" name="Shape 74"/>
          <p:cNvPicPr preferRelativeResize="0"/>
          <p:nvPr/>
        </p:nvPicPr>
        <p:blipFill>
          <a:blip r:embed="rId5">
            <a:alphaModFix/>
          </a:blip>
          <a:stretch>
            <a:fillRect/>
          </a:stretch>
        </p:blipFill>
        <p:spPr>
          <a:xfrm>
            <a:off x="451763" y="906100"/>
            <a:ext cx="4943200" cy="1943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90850"/>
            <a:ext cx="8520600" cy="572700"/>
          </a:xfrm>
          <a:prstGeom prst="rect">
            <a:avLst/>
          </a:prstGeom>
        </p:spPr>
        <p:txBody>
          <a:bodyPr lIns="91425" tIns="91425" rIns="91425" bIns="91425" anchor="t" anchorCtr="0">
            <a:noAutofit/>
          </a:bodyPr>
          <a:lstStyle/>
          <a:p>
            <a:pPr lvl="0">
              <a:spcBef>
                <a:spcPts val="0"/>
              </a:spcBef>
              <a:buNone/>
            </a:pPr>
            <a:r>
              <a:rPr lang="en"/>
              <a:t>Basic Terms</a:t>
            </a:r>
          </a:p>
        </p:txBody>
      </p:sp>
      <p:sp>
        <p:nvSpPr>
          <p:cNvPr id="80" name="Shape 80"/>
          <p:cNvSpPr txBox="1">
            <a:spLocks noGrp="1"/>
          </p:cNvSpPr>
          <p:nvPr>
            <p:ph type="body" idx="1"/>
          </p:nvPr>
        </p:nvSpPr>
        <p:spPr>
          <a:xfrm>
            <a:off x="311700" y="994600"/>
            <a:ext cx="8520600" cy="3416400"/>
          </a:xfrm>
          <a:prstGeom prst="rect">
            <a:avLst/>
          </a:prstGeom>
        </p:spPr>
        <p:txBody>
          <a:bodyPr lIns="91425" tIns="91425" rIns="91425" bIns="91425" anchor="t" anchorCtr="0">
            <a:noAutofit/>
          </a:bodyPr>
          <a:lstStyle/>
          <a:p>
            <a:pPr marL="457200" lvl="0" indent="-228600" rtl="0">
              <a:spcBef>
                <a:spcPts val="0"/>
              </a:spcBef>
            </a:pPr>
            <a:r>
              <a:rPr lang="en"/>
              <a:t>In GC, the </a:t>
            </a:r>
            <a:r>
              <a:rPr lang="en" b="1"/>
              <a:t>mobile phase </a:t>
            </a:r>
            <a:r>
              <a:rPr lang="en"/>
              <a:t>is a chemically inert gas (often helium or nitrogen) that carries the molecules of the analyte through the heated column. </a:t>
            </a:r>
          </a:p>
          <a:p>
            <a:pPr marL="457200" lvl="0" indent="-228600" rtl="0">
              <a:spcBef>
                <a:spcPts val="0"/>
              </a:spcBef>
            </a:pPr>
            <a:r>
              <a:rPr lang="en"/>
              <a:t>The </a:t>
            </a:r>
            <a:r>
              <a:rPr lang="en" b="1"/>
              <a:t>stationary phase</a:t>
            </a:r>
            <a:r>
              <a:rPr lang="en"/>
              <a:t> is either a solid absorbant (in which case gas-solid chromatography, GSC, is being performed) or a liquid on an inert support (in which case gas-liquid chromatography, GLC, is being performed).  </a:t>
            </a:r>
          </a:p>
          <a:p>
            <a:pPr marL="457200" lvl="0" indent="-228600" rtl="0">
              <a:spcBef>
                <a:spcPts val="0"/>
              </a:spcBef>
            </a:pPr>
            <a:r>
              <a:rPr lang="en"/>
              <a:t>The solution sample is placed in the </a:t>
            </a:r>
            <a:r>
              <a:rPr lang="en" b="1"/>
              <a:t>injector</a:t>
            </a:r>
            <a:r>
              <a:rPr lang="en"/>
              <a:t>, or sample port, where it is heated to vaporization by the oven. The vaporized solution then travels through the column. </a:t>
            </a:r>
          </a:p>
          <a:p>
            <a:pPr marL="457200" lvl="0" indent="-228600" rtl="0">
              <a:spcBef>
                <a:spcPts val="0"/>
              </a:spcBef>
            </a:pPr>
            <a:r>
              <a:rPr lang="en"/>
              <a:t>The </a:t>
            </a:r>
            <a:r>
              <a:rPr lang="en" b="1"/>
              <a:t>oven</a:t>
            </a:r>
            <a:r>
              <a:rPr lang="en"/>
              <a:t> is the thermostated device which heats the column and injector. In can be operated either through isothermal programming or temperature programming.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311700" y="218325"/>
            <a:ext cx="8520600" cy="2631900"/>
          </a:xfrm>
          <a:prstGeom prst="rect">
            <a:avLst/>
          </a:prstGeom>
        </p:spPr>
        <p:txBody>
          <a:bodyPr lIns="91425" tIns="91425" rIns="91425" bIns="91425" anchor="t" anchorCtr="0">
            <a:noAutofit/>
          </a:bodyPr>
          <a:lstStyle/>
          <a:p>
            <a:pPr marL="457200" lvl="0" indent="-228600" rtl="0">
              <a:spcBef>
                <a:spcPts val="0"/>
              </a:spcBef>
            </a:pPr>
            <a:r>
              <a:rPr lang="en"/>
              <a:t>In the </a:t>
            </a:r>
            <a:r>
              <a:rPr lang="en" b="1"/>
              <a:t>isothermal programming</a:t>
            </a:r>
            <a:r>
              <a:rPr lang="en"/>
              <a:t> method, the temperature of the column is held constant throughout the entire separation. The optimum temperature represents the approximate midpoint of the boiling range of the sample. However, isothermal programming only works if the boiling point range of the sample is narrow.</a:t>
            </a:r>
          </a:p>
          <a:p>
            <a:pPr marL="457200" lvl="0" indent="-228600" rtl="0">
              <a:spcBef>
                <a:spcPts val="0"/>
              </a:spcBef>
            </a:pPr>
            <a:r>
              <a:rPr lang="en"/>
              <a:t>In  the </a:t>
            </a:r>
            <a:r>
              <a:rPr lang="en" b="1"/>
              <a:t>temperature programming</a:t>
            </a:r>
            <a:r>
              <a:rPr lang="en"/>
              <a:t> method, the column temperature is either increased continuously or in steps as the separation progresses. It is used for samples in which the boiling point range is wide.</a:t>
            </a:r>
          </a:p>
          <a:p>
            <a:pPr lvl="0">
              <a:spcBef>
                <a:spcPts val="0"/>
              </a:spcBef>
              <a:buNone/>
            </a:pPr>
            <a:endParaRPr/>
          </a:p>
        </p:txBody>
      </p:sp>
      <p:pic>
        <p:nvPicPr>
          <p:cNvPr id="86" name="Shape 86"/>
          <p:cNvPicPr preferRelativeResize="0"/>
          <p:nvPr/>
        </p:nvPicPr>
        <p:blipFill>
          <a:blip r:embed="rId3">
            <a:alphaModFix/>
          </a:blip>
          <a:stretch>
            <a:fillRect/>
          </a:stretch>
        </p:blipFill>
        <p:spPr>
          <a:xfrm>
            <a:off x="2446174" y="2803174"/>
            <a:ext cx="3822124" cy="213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3035875" y="1083250"/>
            <a:ext cx="2825675" cy="3219375"/>
          </a:xfrm>
          <a:prstGeom prst="rect">
            <a:avLst/>
          </a:prstGeom>
          <a:noFill/>
          <a:ln>
            <a:noFill/>
          </a:ln>
        </p:spPr>
      </p:pic>
      <p:pic>
        <p:nvPicPr>
          <p:cNvPr id="92" name="Shape 92"/>
          <p:cNvPicPr preferRelativeResize="0"/>
          <p:nvPr/>
        </p:nvPicPr>
        <p:blipFill>
          <a:blip r:embed="rId4">
            <a:alphaModFix/>
          </a:blip>
          <a:stretch>
            <a:fillRect/>
          </a:stretch>
        </p:blipFill>
        <p:spPr>
          <a:xfrm>
            <a:off x="5995300" y="1037425"/>
            <a:ext cx="2908425" cy="3299025"/>
          </a:xfrm>
          <a:prstGeom prst="rect">
            <a:avLst/>
          </a:prstGeom>
          <a:noFill/>
          <a:ln>
            <a:noFill/>
          </a:ln>
        </p:spPr>
      </p:pic>
      <p:pic>
        <p:nvPicPr>
          <p:cNvPr id="93" name="Shape 93"/>
          <p:cNvPicPr preferRelativeResize="0"/>
          <p:nvPr/>
        </p:nvPicPr>
        <p:blipFill>
          <a:blip r:embed="rId5">
            <a:alphaModFix/>
          </a:blip>
          <a:stretch>
            <a:fillRect/>
          </a:stretch>
        </p:blipFill>
        <p:spPr>
          <a:xfrm>
            <a:off x="327650" y="1037424"/>
            <a:ext cx="2708225" cy="3265200"/>
          </a:xfrm>
          <a:prstGeom prst="rect">
            <a:avLst/>
          </a:prstGeom>
          <a:noFill/>
          <a:ln>
            <a:noFill/>
          </a:ln>
        </p:spPr>
      </p:pic>
      <p:sp>
        <p:nvSpPr>
          <p:cNvPr id="94" name="Shape 94"/>
          <p:cNvSpPr txBox="1"/>
          <p:nvPr/>
        </p:nvSpPr>
        <p:spPr>
          <a:xfrm>
            <a:off x="1048437" y="4302625"/>
            <a:ext cx="1397700" cy="349500"/>
          </a:xfrm>
          <a:prstGeom prst="rect">
            <a:avLst/>
          </a:prstGeom>
          <a:noFill/>
          <a:ln>
            <a:noFill/>
          </a:ln>
        </p:spPr>
        <p:txBody>
          <a:bodyPr lIns="91425" tIns="91425" rIns="91425" bIns="91425" anchor="t" anchorCtr="0">
            <a:noAutofit/>
          </a:bodyPr>
          <a:lstStyle/>
          <a:p>
            <a:pPr lvl="0" rtl="0">
              <a:spcBef>
                <a:spcPts val="0"/>
              </a:spcBef>
              <a:buNone/>
            </a:pPr>
            <a:r>
              <a:rPr lang="en"/>
              <a:t>Direct injector</a:t>
            </a:r>
          </a:p>
        </p:txBody>
      </p:sp>
      <p:sp>
        <p:nvSpPr>
          <p:cNvPr id="95" name="Shape 95"/>
          <p:cNvSpPr txBox="1"/>
          <p:nvPr/>
        </p:nvSpPr>
        <p:spPr>
          <a:xfrm>
            <a:off x="2737375" y="4269925"/>
            <a:ext cx="3210600" cy="414900"/>
          </a:xfrm>
          <a:prstGeom prst="rect">
            <a:avLst/>
          </a:prstGeom>
          <a:noFill/>
          <a:ln>
            <a:noFill/>
          </a:ln>
        </p:spPr>
        <p:txBody>
          <a:bodyPr lIns="91425" tIns="91425" rIns="91425" bIns="91425" anchor="t" anchorCtr="0">
            <a:noAutofit/>
          </a:bodyPr>
          <a:lstStyle/>
          <a:p>
            <a:pPr lvl="0" algn="ctr" rtl="0">
              <a:spcBef>
                <a:spcPts val="0"/>
              </a:spcBef>
              <a:buNone/>
            </a:pPr>
            <a:r>
              <a:rPr lang="en"/>
              <a:t>Injector for use with </a:t>
            </a:r>
          </a:p>
          <a:p>
            <a:pPr lvl="0" algn="ctr" rtl="0">
              <a:spcBef>
                <a:spcPts val="0"/>
              </a:spcBef>
              <a:buNone/>
            </a:pPr>
            <a:r>
              <a:rPr lang="en"/>
              <a:t>packed columns</a:t>
            </a:r>
          </a:p>
        </p:txBody>
      </p:sp>
      <p:sp>
        <p:nvSpPr>
          <p:cNvPr id="96" name="Shape 96"/>
          <p:cNvSpPr txBox="1"/>
          <p:nvPr/>
        </p:nvSpPr>
        <p:spPr>
          <a:xfrm>
            <a:off x="5784200" y="4302625"/>
            <a:ext cx="3330600" cy="414900"/>
          </a:xfrm>
          <a:prstGeom prst="rect">
            <a:avLst/>
          </a:prstGeom>
          <a:noFill/>
          <a:ln>
            <a:noFill/>
          </a:ln>
        </p:spPr>
        <p:txBody>
          <a:bodyPr lIns="91425" tIns="91425" rIns="91425" bIns="91425" anchor="t" anchorCtr="0">
            <a:noAutofit/>
          </a:bodyPr>
          <a:lstStyle/>
          <a:p>
            <a:pPr lvl="0" algn="ctr" rtl="0">
              <a:spcBef>
                <a:spcPts val="0"/>
              </a:spcBef>
              <a:buNone/>
            </a:pPr>
            <a:r>
              <a:rPr lang="en"/>
              <a:t>Injector for use with </a:t>
            </a:r>
          </a:p>
          <a:p>
            <a:pPr lvl="0" algn="ctr" rtl="0">
              <a:spcBef>
                <a:spcPts val="0"/>
              </a:spcBef>
              <a:buNone/>
            </a:pPr>
            <a:r>
              <a:rPr lang="en"/>
              <a:t>capillary columns</a:t>
            </a:r>
          </a:p>
        </p:txBody>
      </p:sp>
      <p:sp>
        <p:nvSpPr>
          <p:cNvPr id="97" name="Shape 97"/>
          <p:cNvSpPr txBox="1"/>
          <p:nvPr/>
        </p:nvSpPr>
        <p:spPr>
          <a:xfrm>
            <a:off x="895475" y="349450"/>
            <a:ext cx="6290100" cy="7338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98" name="Shape 98"/>
          <p:cNvSpPr txBox="1"/>
          <p:nvPr/>
        </p:nvSpPr>
        <p:spPr>
          <a:xfrm>
            <a:off x="327650" y="152875"/>
            <a:ext cx="6290100" cy="733800"/>
          </a:xfrm>
          <a:prstGeom prst="rect">
            <a:avLst/>
          </a:prstGeom>
          <a:noFill/>
          <a:ln>
            <a:noFill/>
          </a:ln>
        </p:spPr>
        <p:txBody>
          <a:bodyPr lIns="91425" tIns="91425" rIns="91425" bIns="91425" anchor="t" anchorCtr="0">
            <a:noAutofit/>
          </a:bodyPr>
          <a:lstStyle/>
          <a:p>
            <a:pPr lvl="0">
              <a:spcBef>
                <a:spcPts val="0"/>
              </a:spcBef>
              <a:buNone/>
            </a:pPr>
            <a:r>
              <a:rPr lang="en" sz="2800">
                <a:latin typeface="Proxima Nova"/>
                <a:ea typeface="Proxima Nova"/>
                <a:cs typeface="Proxima Nova"/>
                <a:sym typeface="Proxima Nova"/>
              </a:rPr>
              <a:t>Injector Schematics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Basic Terms Cont.</a:t>
            </a:r>
          </a:p>
        </p:txBody>
      </p:sp>
      <p:sp>
        <p:nvSpPr>
          <p:cNvPr id="104" name="Shape 10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The </a:t>
            </a:r>
            <a:r>
              <a:rPr lang="en" b="1"/>
              <a:t>column</a:t>
            </a:r>
            <a:r>
              <a:rPr lang="en"/>
              <a:t> is the narrow tube where the separation of the solution components occurs. </a:t>
            </a:r>
          </a:p>
          <a:p>
            <a:pPr lvl="0" rtl="0">
              <a:spcBef>
                <a:spcPts val="0"/>
              </a:spcBef>
              <a:buNone/>
            </a:pPr>
            <a:r>
              <a:rPr lang="en"/>
              <a:t>                -There are two types of columns: packed columns and capillary columns.</a:t>
            </a:r>
          </a:p>
          <a:p>
            <a:pPr lvl="0" rtl="0">
              <a:spcBef>
                <a:spcPts val="0"/>
              </a:spcBef>
              <a:buNone/>
            </a:pPr>
            <a:endParaRPr/>
          </a:p>
          <a:p>
            <a:pPr marL="457200" lvl="0" indent="-228600">
              <a:spcBef>
                <a:spcPts val="0"/>
              </a:spcBef>
            </a:pPr>
            <a:r>
              <a:rPr lang="en" b="1"/>
              <a:t>Detectors</a:t>
            </a:r>
            <a:r>
              <a:rPr lang="en"/>
              <a:t> are devices attached to the column that analyze the separated sample in various ways.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1076100" y="2523450"/>
            <a:ext cx="1959900" cy="352800"/>
          </a:xfrm>
          <a:prstGeom prst="rect">
            <a:avLst/>
          </a:prstGeom>
        </p:spPr>
        <p:txBody>
          <a:bodyPr lIns="91425" tIns="91425" rIns="91425" bIns="91425" anchor="t" anchorCtr="0">
            <a:noAutofit/>
          </a:bodyPr>
          <a:lstStyle/>
          <a:p>
            <a:pPr lvl="0" algn="ctr">
              <a:spcBef>
                <a:spcPts val="0"/>
              </a:spcBef>
              <a:buNone/>
            </a:pPr>
            <a:r>
              <a:rPr lang="en" sz="1400">
                <a:solidFill>
                  <a:srgbClr val="000000"/>
                </a:solidFill>
                <a:latin typeface="Arial"/>
                <a:ea typeface="Arial"/>
                <a:cs typeface="Arial"/>
                <a:sym typeface="Arial"/>
              </a:rPr>
              <a:t>Packed Column</a:t>
            </a:r>
          </a:p>
        </p:txBody>
      </p:sp>
      <p:pic>
        <p:nvPicPr>
          <p:cNvPr id="110" name="Shape 110"/>
          <p:cNvPicPr preferRelativeResize="0"/>
          <p:nvPr/>
        </p:nvPicPr>
        <p:blipFill>
          <a:blip r:embed="rId3">
            <a:alphaModFix/>
          </a:blip>
          <a:stretch>
            <a:fillRect/>
          </a:stretch>
        </p:blipFill>
        <p:spPr>
          <a:xfrm>
            <a:off x="358275" y="273575"/>
            <a:ext cx="3627674" cy="2236800"/>
          </a:xfrm>
          <a:prstGeom prst="rect">
            <a:avLst/>
          </a:prstGeom>
          <a:noFill/>
          <a:ln>
            <a:noFill/>
          </a:ln>
        </p:spPr>
      </p:pic>
      <p:pic>
        <p:nvPicPr>
          <p:cNvPr id="111" name="Shape 111"/>
          <p:cNvPicPr preferRelativeResize="0"/>
          <p:nvPr/>
        </p:nvPicPr>
        <p:blipFill>
          <a:blip r:embed="rId4">
            <a:alphaModFix/>
          </a:blip>
          <a:stretch>
            <a:fillRect/>
          </a:stretch>
        </p:blipFill>
        <p:spPr>
          <a:xfrm>
            <a:off x="5302925" y="260500"/>
            <a:ext cx="3529374" cy="2262947"/>
          </a:xfrm>
          <a:prstGeom prst="rect">
            <a:avLst/>
          </a:prstGeom>
          <a:noFill/>
          <a:ln>
            <a:noFill/>
          </a:ln>
        </p:spPr>
      </p:pic>
      <p:sp>
        <p:nvSpPr>
          <p:cNvPr id="112" name="Shape 112"/>
          <p:cNvSpPr txBox="1"/>
          <p:nvPr/>
        </p:nvSpPr>
        <p:spPr>
          <a:xfrm>
            <a:off x="6364250" y="2523450"/>
            <a:ext cx="1845600" cy="352800"/>
          </a:xfrm>
          <a:prstGeom prst="rect">
            <a:avLst/>
          </a:prstGeom>
          <a:noFill/>
          <a:ln>
            <a:noFill/>
          </a:ln>
        </p:spPr>
        <p:txBody>
          <a:bodyPr lIns="91425" tIns="91425" rIns="91425" bIns="91425" anchor="t" anchorCtr="0">
            <a:noAutofit/>
          </a:bodyPr>
          <a:lstStyle/>
          <a:p>
            <a:pPr lvl="0">
              <a:spcBef>
                <a:spcPts val="0"/>
              </a:spcBef>
              <a:buNone/>
            </a:pPr>
            <a:r>
              <a:rPr lang="en"/>
              <a:t>Capillary Column</a:t>
            </a:r>
          </a:p>
        </p:txBody>
      </p:sp>
      <p:pic>
        <p:nvPicPr>
          <p:cNvPr id="113" name="Shape 113"/>
          <p:cNvPicPr preferRelativeResize="0"/>
          <p:nvPr/>
        </p:nvPicPr>
        <p:blipFill>
          <a:blip r:embed="rId5">
            <a:alphaModFix/>
          </a:blip>
          <a:stretch>
            <a:fillRect/>
          </a:stretch>
        </p:blipFill>
        <p:spPr>
          <a:xfrm>
            <a:off x="3035999" y="2721049"/>
            <a:ext cx="2869550" cy="2236800"/>
          </a:xfrm>
          <a:prstGeom prst="rect">
            <a:avLst/>
          </a:prstGeom>
          <a:noFill/>
          <a:ln>
            <a:noFill/>
          </a:ln>
        </p:spPr>
      </p:pic>
      <p:sp>
        <p:nvSpPr>
          <p:cNvPr id="114" name="Shape 114"/>
          <p:cNvSpPr txBox="1"/>
          <p:nvPr/>
        </p:nvSpPr>
        <p:spPr>
          <a:xfrm>
            <a:off x="3985950" y="3560050"/>
            <a:ext cx="6290100" cy="733800"/>
          </a:xfrm>
          <a:prstGeom prst="rect">
            <a:avLst/>
          </a:prstGeom>
          <a:noFill/>
          <a:ln>
            <a:noFill/>
          </a:ln>
        </p:spPr>
        <p:txBody>
          <a:bodyPr lIns="91425" tIns="91425" rIns="91425" bIns="91425" anchor="t" anchorCtr="0">
            <a:noAutofit/>
          </a:bodyPr>
          <a:lstStyle/>
          <a:p>
            <a:pPr lvl="0" algn="ctr">
              <a:spcBef>
                <a:spcPts val="0"/>
              </a:spcBef>
              <a:buNone/>
            </a:pPr>
            <a:r>
              <a:rPr lang="en"/>
              <a:t>Capillary column in oven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24325" y="0"/>
            <a:ext cx="8520600" cy="572700"/>
          </a:xfrm>
          <a:prstGeom prst="rect">
            <a:avLst/>
          </a:prstGeom>
        </p:spPr>
        <p:txBody>
          <a:bodyPr lIns="91425" tIns="91425" rIns="91425" bIns="91425" anchor="t" anchorCtr="0">
            <a:noAutofit/>
          </a:bodyPr>
          <a:lstStyle/>
          <a:p>
            <a:pPr lvl="0">
              <a:spcBef>
                <a:spcPts val="0"/>
              </a:spcBef>
              <a:buNone/>
            </a:pPr>
            <a:r>
              <a:rPr lang="en"/>
              <a:t>Capillary Columns</a:t>
            </a:r>
          </a:p>
        </p:txBody>
      </p:sp>
      <p:sp>
        <p:nvSpPr>
          <p:cNvPr id="120" name="Shape 120"/>
          <p:cNvSpPr txBox="1">
            <a:spLocks noGrp="1"/>
          </p:cNvSpPr>
          <p:nvPr>
            <p:ph type="body" idx="1"/>
          </p:nvPr>
        </p:nvSpPr>
        <p:spPr>
          <a:xfrm>
            <a:off x="158800" y="572700"/>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b="1">
                <a:solidFill>
                  <a:srgbClr val="000000"/>
                </a:solidFill>
              </a:rPr>
              <a:t>Capillary columns</a:t>
            </a:r>
            <a:r>
              <a:rPr lang="en">
                <a:solidFill>
                  <a:srgbClr val="000000"/>
                </a:solidFill>
              </a:rPr>
              <a:t>, or open tubular columns, </a:t>
            </a:r>
            <a:r>
              <a:rPr lang="en">
                <a:solidFill>
                  <a:srgbClr val="000000"/>
                </a:solidFill>
                <a:highlight>
                  <a:srgbClr val="FFFFFF"/>
                </a:highlight>
              </a:rPr>
              <a:t>are made of fused silica and are coated with a protective polymer coating. Columns range from 15–100 m in length with an internal diameter of approximately 150–300 μm. </a:t>
            </a:r>
          </a:p>
          <a:p>
            <a:pPr marL="457200" lvl="0" indent="-228600" rtl="0">
              <a:spcBef>
                <a:spcPts val="0"/>
              </a:spcBef>
              <a:buClr>
                <a:srgbClr val="000000"/>
              </a:buClr>
            </a:pPr>
            <a:r>
              <a:rPr lang="en">
                <a:solidFill>
                  <a:srgbClr val="000000"/>
                </a:solidFill>
                <a:highlight>
                  <a:srgbClr val="FFFFFF"/>
                </a:highlight>
              </a:rPr>
              <a:t>Capillary columns can be organized into three different types. In a</a:t>
            </a:r>
            <a:r>
              <a:rPr lang="en" b="1">
                <a:solidFill>
                  <a:srgbClr val="000000"/>
                </a:solidFill>
                <a:highlight>
                  <a:srgbClr val="FFFFFF"/>
                </a:highlight>
              </a:rPr>
              <a:t> wall-coated open tubular column</a:t>
            </a:r>
            <a:r>
              <a:rPr lang="en">
                <a:solidFill>
                  <a:srgbClr val="000000"/>
                </a:solidFill>
                <a:highlight>
                  <a:srgbClr val="FFFFFF"/>
                </a:highlight>
              </a:rPr>
              <a:t> (WCOT) a thin layer of stationary phase is coats on the capillary’s inner wall. In a </a:t>
            </a:r>
            <a:r>
              <a:rPr lang="en" b="1">
                <a:solidFill>
                  <a:srgbClr val="000000"/>
                </a:solidFill>
                <a:highlight>
                  <a:srgbClr val="FFFFFF"/>
                </a:highlight>
              </a:rPr>
              <a:t>porous-layer open tubular column</a:t>
            </a:r>
            <a:r>
              <a:rPr lang="en">
                <a:solidFill>
                  <a:srgbClr val="000000"/>
                </a:solidFill>
                <a:highlight>
                  <a:srgbClr val="FFFFFF"/>
                </a:highlight>
              </a:rPr>
              <a:t> (PLOT),  porous solid support (typically, alumina, silica gel, and molecular sieves) is attached to the capillary’s inner wall. A </a:t>
            </a:r>
            <a:r>
              <a:rPr lang="en" b="1">
                <a:solidFill>
                  <a:srgbClr val="000000"/>
                </a:solidFill>
                <a:highlight>
                  <a:srgbClr val="FFFFFF"/>
                </a:highlight>
              </a:rPr>
              <a:t>support-coated open tubular column </a:t>
            </a:r>
            <a:r>
              <a:rPr lang="en">
                <a:solidFill>
                  <a:srgbClr val="000000"/>
                </a:solidFill>
                <a:highlight>
                  <a:srgbClr val="FFFFFF"/>
                </a:highlight>
              </a:rPr>
              <a:t>(SCOT) is a PLOT column that includes a liquid stationary phase.</a:t>
            </a:r>
          </a:p>
          <a:p>
            <a:pPr marL="457200" lvl="0" indent="-228600">
              <a:spcBef>
                <a:spcPts val="0"/>
              </a:spcBef>
              <a:buClr>
                <a:srgbClr val="000000"/>
              </a:buClr>
            </a:pPr>
            <a:r>
              <a:rPr lang="en">
                <a:solidFill>
                  <a:srgbClr val="000000"/>
                </a:solidFill>
                <a:highlight>
                  <a:srgbClr val="FFFFFF"/>
                </a:highlight>
              </a:rPr>
              <a:t>Capillary columns are used to perform separation quickly and efficiently, but only work for small samples.</a:t>
            </a: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On-screen Show (16:9)</PresentationFormat>
  <Paragraphs>110</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Proxima Nova</vt:lpstr>
      <vt:lpstr>spearmint</vt:lpstr>
      <vt:lpstr>Gas Chromatography</vt:lpstr>
      <vt:lpstr>PowerPoint Presentation</vt:lpstr>
      <vt:lpstr>Diagrams</vt:lpstr>
      <vt:lpstr>Basic Terms</vt:lpstr>
      <vt:lpstr>PowerPoint Presentation</vt:lpstr>
      <vt:lpstr>PowerPoint Presentation</vt:lpstr>
      <vt:lpstr>Basic Terms Cont.</vt:lpstr>
      <vt:lpstr>PowerPoint Presentation</vt:lpstr>
      <vt:lpstr>Capillary Columns</vt:lpstr>
      <vt:lpstr>PowerPoint Presentation</vt:lpstr>
      <vt:lpstr>Packed Columns</vt:lpstr>
      <vt:lpstr>PowerPoint Presentation</vt:lpstr>
      <vt:lpstr>Detectors</vt:lpstr>
      <vt:lpstr>Typical Flame Ionization Detector Schematics</vt:lpstr>
      <vt:lpstr>PowerPoint Presentation</vt:lpstr>
      <vt:lpstr>Flame Ionization Detectors</vt:lpstr>
      <vt:lpstr>Description of Analysis</vt:lpstr>
      <vt:lpstr>PowerPoint Presentation</vt:lpstr>
      <vt:lpstr>PowerPoint Presentation</vt:lpstr>
      <vt:lpstr>Analyzing Gas Chromatograms</vt:lpstr>
      <vt:lpstr>PowerPoint Presentation</vt:lpstr>
      <vt:lpstr>Examples of Chromatograms</vt:lpstr>
      <vt:lpstr>Practice Chromatograms</vt:lpstr>
      <vt:lpstr>Applications</vt:lpstr>
      <vt:lpstr>Application Cont.</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Chromatography</dc:title>
  <dc:creator>Donohue, Jennifer (jdonohue@psusd.us)</dc:creator>
  <cp:lastModifiedBy>Donohue, Jennifer (jdonohue@psusd.us)</cp:lastModifiedBy>
  <cp:revision>1</cp:revision>
  <dcterms:modified xsi:type="dcterms:W3CDTF">2016-06-06T17:14:26Z</dcterms:modified>
</cp:coreProperties>
</file>