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5143500" type="screen16x9"/>
  <p:notesSz cx="6858000" cy="9144000"/>
  <p:embeddedFontLst>
    <p:embeddedFont>
      <p:font typeface="Proxima Nova" panose="020B0604020202020204" charset="0"/>
      <p:regular r:id="rId27"/>
      <p:bold r:id="rId28"/>
      <p:italic r:id="rId29"/>
      <p:boldItalic r:id="rId30"/>
    </p:embeddedFont>
    <p:embeddedFont>
      <p:font typeface="Verdana" panose="020B0604030504040204" pitchFamily="34" charset="0"/>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7F43EA67-1207-4B54-BBB4-A89BC8EB43BB}">
  <a:tblStyle styleId="{7F43EA67-1207-4B54-BBB4-A89BC8EB43BB}"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2" d="100"/>
          <a:sy n="142" d="100"/>
        </p:scale>
        <p:origin x="-108"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73147048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cxnSp>
        <p:nvCxnSpPr>
          <p:cNvPr id="10" name="Shape 10"/>
          <p:cNvCxnSpPr/>
          <p:nvPr/>
        </p:nvCxnSpPr>
        <p:spPr>
          <a:xfrm>
            <a:off x="0" y="2998150"/>
            <a:ext cx="9144000" cy="0"/>
          </a:xfrm>
          <a:prstGeom prst="straightConnector1">
            <a:avLst/>
          </a:prstGeom>
          <a:noFill/>
          <a:ln w="19050" cap="flat" cmpd="sng">
            <a:solidFill>
              <a:schemeClr val="lt2"/>
            </a:solidFill>
            <a:prstDash val="solid"/>
            <a:round/>
            <a:headEnd type="none" w="med" len="med"/>
            <a:tailEnd type="none" w="med" len="med"/>
          </a:ln>
        </p:spPr>
      </p:cxnSp>
      <p:sp>
        <p:nvSpPr>
          <p:cNvPr id="11" name="Shape 11"/>
          <p:cNvSpPr txBox="1">
            <a:spLocks noGrp="1"/>
          </p:cNvSpPr>
          <p:nvPr>
            <p:ph type="ctrTitle"/>
          </p:nvPr>
        </p:nvSpPr>
        <p:spPr>
          <a:xfrm>
            <a:off x="510450" y="1257300"/>
            <a:ext cx="8123100" cy="1588500"/>
          </a:xfrm>
          <a:prstGeom prst="rect">
            <a:avLst/>
          </a:prstGeom>
        </p:spPr>
        <p:txBody>
          <a:bodyPr lIns="91425" tIns="91425" rIns="91425" bIns="91425" anchor="b"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12" name="Shape 12"/>
          <p:cNvSpPr txBox="1">
            <a:spLocks noGrp="1"/>
          </p:cNvSpPr>
          <p:nvPr>
            <p:ph type="subTitle" idx="1"/>
          </p:nvPr>
        </p:nvSpPr>
        <p:spPr>
          <a:xfrm>
            <a:off x="510450" y="3182312"/>
            <a:ext cx="8123100" cy="630000"/>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400">
                <a:solidFill>
                  <a:schemeClr val="lt1"/>
                </a:solidFill>
              </a:defRPr>
            </a:lvl1pPr>
            <a:lvl2pPr lvl="1">
              <a:lnSpc>
                <a:spcPct val="100000"/>
              </a:lnSpc>
              <a:spcBef>
                <a:spcPts val="0"/>
              </a:spcBef>
              <a:spcAft>
                <a:spcPts val="0"/>
              </a:spcAft>
              <a:buClr>
                <a:schemeClr val="lt1"/>
              </a:buClr>
              <a:buSzPct val="100000"/>
              <a:buNone/>
              <a:defRPr sz="2400">
                <a:solidFill>
                  <a:schemeClr val="lt1"/>
                </a:solidFill>
              </a:defRPr>
            </a:lvl2pPr>
            <a:lvl3pPr lvl="2">
              <a:lnSpc>
                <a:spcPct val="100000"/>
              </a:lnSpc>
              <a:spcBef>
                <a:spcPts val="0"/>
              </a:spcBef>
              <a:spcAft>
                <a:spcPts val="0"/>
              </a:spcAft>
              <a:buClr>
                <a:schemeClr val="lt1"/>
              </a:buClr>
              <a:buSzPct val="100000"/>
              <a:buNone/>
              <a:defRPr sz="2400">
                <a:solidFill>
                  <a:schemeClr val="lt1"/>
                </a:solidFill>
              </a:defRPr>
            </a:lvl3pPr>
            <a:lvl4pPr lvl="3">
              <a:lnSpc>
                <a:spcPct val="100000"/>
              </a:lnSpc>
              <a:spcBef>
                <a:spcPts val="0"/>
              </a:spcBef>
              <a:spcAft>
                <a:spcPts val="0"/>
              </a:spcAft>
              <a:buClr>
                <a:schemeClr val="lt1"/>
              </a:buClr>
              <a:buSzPct val="100000"/>
              <a:buNone/>
              <a:defRPr sz="2400">
                <a:solidFill>
                  <a:schemeClr val="lt1"/>
                </a:solidFill>
              </a:defRPr>
            </a:lvl4pPr>
            <a:lvl5pPr lvl="4">
              <a:lnSpc>
                <a:spcPct val="100000"/>
              </a:lnSpc>
              <a:spcBef>
                <a:spcPts val="0"/>
              </a:spcBef>
              <a:spcAft>
                <a:spcPts val="0"/>
              </a:spcAft>
              <a:buClr>
                <a:schemeClr val="lt1"/>
              </a:buClr>
              <a:buSzPct val="100000"/>
              <a:buNone/>
              <a:defRPr sz="2400">
                <a:solidFill>
                  <a:schemeClr val="lt1"/>
                </a:solidFill>
              </a:defRPr>
            </a:lvl5pPr>
            <a:lvl6pPr lvl="5">
              <a:lnSpc>
                <a:spcPct val="100000"/>
              </a:lnSpc>
              <a:spcBef>
                <a:spcPts val="0"/>
              </a:spcBef>
              <a:spcAft>
                <a:spcPts val="0"/>
              </a:spcAft>
              <a:buClr>
                <a:schemeClr val="lt1"/>
              </a:buClr>
              <a:buSzPct val="100000"/>
              <a:buNone/>
              <a:defRPr sz="2400">
                <a:solidFill>
                  <a:schemeClr val="lt1"/>
                </a:solidFill>
              </a:defRPr>
            </a:lvl6pPr>
            <a:lvl7pPr lvl="6">
              <a:lnSpc>
                <a:spcPct val="100000"/>
              </a:lnSpc>
              <a:spcBef>
                <a:spcPts val="0"/>
              </a:spcBef>
              <a:spcAft>
                <a:spcPts val="0"/>
              </a:spcAft>
              <a:buClr>
                <a:schemeClr val="lt1"/>
              </a:buClr>
              <a:buSzPct val="100000"/>
              <a:buNone/>
              <a:defRPr sz="2400">
                <a:solidFill>
                  <a:schemeClr val="lt1"/>
                </a:solidFill>
              </a:defRPr>
            </a:lvl7pPr>
            <a:lvl8pPr lvl="7">
              <a:lnSpc>
                <a:spcPct val="100000"/>
              </a:lnSpc>
              <a:spcBef>
                <a:spcPts val="0"/>
              </a:spcBef>
              <a:spcAft>
                <a:spcPts val="0"/>
              </a:spcAft>
              <a:buClr>
                <a:schemeClr val="lt1"/>
              </a:buClr>
              <a:buSzPct val="100000"/>
              <a:buNone/>
              <a:defRPr sz="2400">
                <a:solidFill>
                  <a:schemeClr val="lt1"/>
                </a:solidFill>
              </a:defRPr>
            </a:lvl8pPr>
            <a:lvl9pPr lvl="8">
              <a:lnSpc>
                <a:spcPct val="100000"/>
              </a:lnSpc>
              <a:spcBef>
                <a:spcPts val="0"/>
              </a:spcBef>
              <a:spcAft>
                <a:spcPts val="0"/>
              </a:spcAft>
              <a:buClr>
                <a:schemeClr val="lt1"/>
              </a:buClr>
              <a:buSzPct val="100000"/>
              <a:buNone/>
              <a:defRPr sz="2400">
                <a:solidFill>
                  <a:schemeClr val="lt1"/>
                </a:solidFill>
              </a:defRPr>
            </a:lvl9pPr>
          </a:lstStyle>
          <a:p>
            <a:endParaRPr/>
          </a:p>
        </p:txBody>
      </p:sp>
      <p:sp>
        <p:nvSpPr>
          <p:cNvPr id="13" name="Shape 1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0" name="Shape 50"/>
          <p:cNvSpPr txBox="1">
            <a:spLocks noGrp="1"/>
          </p:cNvSpPr>
          <p:nvPr>
            <p:ph type="title"/>
          </p:nvPr>
        </p:nvSpPr>
        <p:spPr>
          <a:xfrm>
            <a:off x="311700" y="991475"/>
            <a:ext cx="8520600" cy="1917900"/>
          </a:xfrm>
          <a:prstGeom prst="rect">
            <a:avLst/>
          </a:prstGeom>
        </p:spPr>
        <p:txBody>
          <a:bodyPr lIns="91425" tIns="91425" rIns="91425" bIns="91425" anchor="ctr" anchorCtr="0"/>
          <a:lstStyle>
            <a:lvl1pPr lvl="0" algn="ctr">
              <a:spcBef>
                <a:spcPts val="0"/>
              </a:spcBef>
              <a:buSzPct val="100000"/>
              <a:defRPr sz="14000" b="1"/>
            </a:lvl1pPr>
            <a:lvl2pPr lvl="1" algn="ctr">
              <a:spcBef>
                <a:spcPts val="0"/>
              </a:spcBef>
              <a:buSzPct val="100000"/>
              <a:defRPr sz="14000" b="1"/>
            </a:lvl2pPr>
            <a:lvl3pPr lvl="2" algn="ctr">
              <a:spcBef>
                <a:spcPts val="0"/>
              </a:spcBef>
              <a:buSzPct val="100000"/>
              <a:defRPr sz="14000" b="1"/>
            </a:lvl3pPr>
            <a:lvl4pPr lvl="3" algn="ctr">
              <a:spcBef>
                <a:spcPts val="0"/>
              </a:spcBef>
              <a:buSzPct val="100000"/>
              <a:defRPr sz="14000" b="1"/>
            </a:lvl4pPr>
            <a:lvl5pPr lvl="4" algn="ctr">
              <a:spcBef>
                <a:spcPts val="0"/>
              </a:spcBef>
              <a:buSzPct val="100000"/>
              <a:defRPr sz="14000" b="1"/>
            </a:lvl5pPr>
            <a:lvl6pPr lvl="5" algn="ctr">
              <a:spcBef>
                <a:spcPts val="0"/>
              </a:spcBef>
              <a:buSzPct val="100000"/>
              <a:defRPr sz="14000" b="1"/>
            </a:lvl6pPr>
            <a:lvl7pPr lvl="6" algn="ctr">
              <a:spcBef>
                <a:spcPts val="0"/>
              </a:spcBef>
              <a:buSzPct val="100000"/>
              <a:defRPr sz="14000" b="1"/>
            </a:lvl7pPr>
            <a:lvl8pPr lvl="7" algn="ctr">
              <a:spcBef>
                <a:spcPts val="0"/>
              </a:spcBef>
              <a:buSzPct val="100000"/>
              <a:defRPr sz="14000" b="1"/>
            </a:lvl8pPr>
            <a:lvl9pPr lvl="8" algn="ctr">
              <a:spcBef>
                <a:spcPts val="0"/>
              </a:spcBef>
              <a:buSzPct val="100000"/>
              <a:defRPr sz="14000" b="1"/>
            </a:lvl9pPr>
          </a:lstStyle>
          <a:p>
            <a:endParaRPr/>
          </a:p>
        </p:txBody>
      </p:sp>
      <p:sp>
        <p:nvSpPr>
          <p:cNvPr id="51" name="Shape 51"/>
          <p:cNvSpPr txBox="1">
            <a:spLocks noGrp="1"/>
          </p:cNvSpPr>
          <p:nvPr>
            <p:ph type="body" idx="1"/>
          </p:nvPr>
        </p:nvSpPr>
        <p:spPr>
          <a:xfrm>
            <a:off x="311700" y="3071300"/>
            <a:ext cx="8520600" cy="901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cxnSp>
        <p:nvCxnSpPr>
          <p:cNvPr id="15" name="Shape 15"/>
          <p:cNvCxnSpPr/>
          <p:nvPr/>
        </p:nvCxnSpPr>
        <p:spPr>
          <a:xfrm>
            <a:off x="0" y="2998150"/>
            <a:ext cx="9144000" cy="0"/>
          </a:xfrm>
          <a:prstGeom prst="straightConnector1">
            <a:avLst/>
          </a:prstGeom>
          <a:noFill/>
          <a:ln w="19050" cap="flat" cmpd="sng">
            <a:solidFill>
              <a:schemeClr val="lt2"/>
            </a:solidFill>
            <a:prstDash val="solid"/>
            <a:round/>
            <a:headEnd type="none" w="med" len="med"/>
            <a:tailEnd type="none" w="med" len="med"/>
          </a:ln>
        </p:spPr>
      </p:cxnSp>
      <p:sp>
        <p:nvSpPr>
          <p:cNvPr id="16" name="Shape 16"/>
          <p:cNvSpPr txBox="1">
            <a:spLocks noGrp="1"/>
          </p:cNvSpPr>
          <p:nvPr>
            <p:ph type="title"/>
          </p:nvPr>
        </p:nvSpPr>
        <p:spPr>
          <a:xfrm>
            <a:off x="510450" y="2057400"/>
            <a:ext cx="8123100" cy="778800"/>
          </a:xfrm>
          <a:prstGeom prst="rect">
            <a:avLst/>
          </a:prstGeom>
        </p:spPr>
        <p:txBody>
          <a:bodyPr lIns="91425" tIns="91425" rIns="91425" bIns="91425" anchor="b" anchorCtr="0"/>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a:endParaRPr/>
          </a:p>
        </p:txBody>
      </p:sp>
      <p:sp>
        <p:nvSpPr>
          <p:cNvPr id="17" name="Shape 1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0" name="Shape 2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7975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lt2"/>
            </a:solidFill>
            <a:prstDash val="solid"/>
            <a:round/>
            <a:headEnd type="none" w="med" len="med"/>
            <a:tailEnd type="none" w="med" len="med"/>
          </a:ln>
        </p:spPr>
      </p:cxnSp>
      <p:sp>
        <p:nvSpPr>
          <p:cNvPr id="41" name="Shape 41"/>
          <p:cNvSpPr txBox="1">
            <a:spLocks noGrp="1"/>
          </p:cNvSpPr>
          <p:nvPr>
            <p:ph type="title"/>
          </p:nvPr>
        </p:nvSpPr>
        <p:spPr>
          <a:xfrm>
            <a:off x="265500" y="1205825"/>
            <a:ext cx="4045200" cy="15096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68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None/>
              <a:defRPr sz="2100"/>
            </a:lvl1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lvl="1">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lvl="2">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lvl="3">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lvl="4">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lvl="5">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lvl="6">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lvl="7">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lvl="8">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lvl="1">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lvl="2">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lvl="3">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lvl="4">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lvl="5">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lvl="6">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lvl="7">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lvl="8">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Proxima Nova"/>
                <a:ea typeface="Proxima Nova"/>
                <a:cs typeface="Proxima Nova"/>
                <a:sym typeface="Proxima Nova"/>
              </a:rPr>
              <a:t>‹#›</a:t>
            </a:fld>
            <a:endParaRPr lang="en" sz="1000">
              <a:solidFill>
                <a:schemeClr val="dk1"/>
              </a:solidFill>
              <a:latin typeface="Proxima Nova"/>
              <a:ea typeface="Proxima Nova"/>
              <a:cs typeface="Proxima Nova"/>
              <a:sym typeface="Proxima Nov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slide=id.g142e0ed43f_0_39"/></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slide=id.g142e0ed43f_0_39"/></Relationships>
</file>

<file path=ppt/slides/_rels/slide1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hyperlink" Target="#slide=id.g142e0ed43f_0_39"/></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slide=id.g142e0ed43f_0_39"/></Relationships>
</file>

<file path=ppt/slides/_rels/slide1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www.ausetute.com.au/aas.html"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hyperlink" Target="http://www.liskeard.cornwall.sch.uk/images/Liskeard-Sixth-Form/Atomic-Absorption-Spectrometry.pdf" TargetMode="External"/><Relationship Id="rId5" Type="http://schemas.openxmlformats.org/officeDocument/2006/relationships/hyperlink" Target="http://wps.pearsoned.com.au/wps/grader" TargetMode="External"/><Relationship Id="rId4" Type="http://schemas.openxmlformats.org/officeDocument/2006/relationships/hyperlink" Target="http://web.nmsu.edu/~esevosti/report.ht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slide=id.g142e0ed43f_0_56"/><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slide=id.g142e0ed43f_0_64"/><Relationship Id="rId5" Type="http://schemas.openxmlformats.org/officeDocument/2006/relationships/hyperlink" Target="#slide=id.g142e0ed43f_0_49"/><Relationship Id="rId4" Type="http://schemas.openxmlformats.org/officeDocument/2006/relationships/hyperlink" Target="#slide=id.g142e0ed43f_0_44"/></Relationships>
</file>

<file path=ppt/slides/_rels/slide9.xml.rels><?xml version="1.0" encoding="UTF-8" standalone="yes"?>
<Relationships xmlns="http://schemas.openxmlformats.org/package/2006/relationships"><Relationship Id="rId3" Type="http://schemas.openxmlformats.org/officeDocument/2006/relationships/hyperlink" Target="#slide=id.g142f74c768_0_18"/><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510450" y="1257300"/>
            <a:ext cx="8123100" cy="1588500"/>
          </a:xfrm>
          <a:prstGeom prst="rect">
            <a:avLst/>
          </a:prstGeom>
        </p:spPr>
        <p:txBody>
          <a:bodyPr lIns="91425" tIns="91425" rIns="91425" bIns="91425" anchor="b" anchorCtr="0">
            <a:noAutofit/>
          </a:bodyPr>
          <a:lstStyle/>
          <a:p>
            <a:pPr lvl="0" algn="ctr">
              <a:spcBef>
                <a:spcPts val="0"/>
              </a:spcBef>
              <a:buNone/>
            </a:pPr>
            <a:r>
              <a:rPr lang="en"/>
              <a:t>Atomic Absorption Spectroscopy (AAS)</a:t>
            </a:r>
          </a:p>
        </p:txBody>
      </p:sp>
      <p:sp>
        <p:nvSpPr>
          <p:cNvPr id="60" name="Shape 60"/>
          <p:cNvSpPr txBox="1">
            <a:spLocks noGrp="1"/>
          </p:cNvSpPr>
          <p:nvPr>
            <p:ph type="subTitle" idx="1"/>
          </p:nvPr>
        </p:nvSpPr>
        <p:spPr>
          <a:xfrm>
            <a:off x="510450" y="3182312"/>
            <a:ext cx="8123100" cy="630000"/>
          </a:xfrm>
          <a:prstGeom prst="rect">
            <a:avLst/>
          </a:prstGeom>
        </p:spPr>
        <p:txBody>
          <a:bodyPr lIns="91425" tIns="91425" rIns="91425" bIns="91425" anchor="t" anchorCtr="0">
            <a:noAutofit/>
          </a:bodyPr>
          <a:lstStyle/>
          <a:p>
            <a:pPr lvl="0" algn="ctr">
              <a:spcBef>
                <a:spcPts val="0"/>
              </a:spcBef>
              <a:buNone/>
            </a:pPr>
            <a:r>
              <a:rPr lang="en"/>
              <a:t>Sebastian Guzman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Nebulizer</a:t>
            </a:r>
          </a:p>
        </p:txBody>
      </p:sp>
      <p:sp>
        <p:nvSpPr>
          <p:cNvPr id="115" name="Shape 11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A sample passes through a nebulizer to become an aerosol. It is then mixed with fuel and passed through a series of baffles to remove the larger mist.</a:t>
            </a:r>
          </a:p>
        </p:txBody>
      </p:sp>
      <p:pic>
        <p:nvPicPr>
          <p:cNvPr id="116" name="Shape 116"/>
          <p:cNvPicPr preferRelativeResize="0"/>
          <p:nvPr/>
        </p:nvPicPr>
        <p:blipFill>
          <a:blip r:embed="rId3">
            <a:alphaModFix/>
          </a:blip>
          <a:stretch>
            <a:fillRect/>
          </a:stretch>
        </p:blipFill>
        <p:spPr>
          <a:xfrm>
            <a:off x="2795612" y="1975599"/>
            <a:ext cx="3552775" cy="2743649"/>
          </a:xfrm>
          <a:prstGeom prst="rect">
            <a:avLst/>
          </a:prstGeom>
          <a:noFill/>
          <a:ln>
            <a:noFill/>
          </a:ln>
        </p:spPr>
      </p:pic>
      <p:sp>
        <p:nvSpPr>
          <p:cNvPr id="117" name="Shape 117"/>
          <p:cNvSpPr txBox="1"/>
          <p:nvPr/>
        </p:nvSpPr>
        <p:spPr>
          <a:xfrm>
            <a:off x="8012150" y="4380550"/>
            <a:ext cx="588300" cy="338700"/>
          </a:xfrm>
          <a:prstGeom prst="rect">
            <a:avLst/>
          </a:prstGeom>
          <a:noFill/>
          <a:ln>
            <a:noFill/>
          </a:ln>
        </p:spPr>
        <p:txBody>
          <a:bodyPr lIns="91425" tIns="91425" rIns="91425" bIns="91425" anchor="t" anchorCtr="0">
            <a:noAutofit/>
          </a:bodyPr>
          <a:lstStyle/>
          <a:p>
            <a:pPr lvl="0">
              <a:spcBef>
                <a:spcPts val="0"/>
              </a:spcBef>
              <a:buNone/>
            </a:pPr>
            <a:r>
              <a:rPr lang="en" u="sng">
                <a:solidFill>
                  <a:schemeClr val="hlink"/>
                </a:solidFill>
                <a:hlinkClick r:id="rId4"/>
              </a:rPr>
              <a:t>Back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Hollow-Cathode Lamp</a:t>
            </a:r>
          </a:p>
        </p:txBody>
      </p:sp>
      <p:sp>
        <p:nvSpPr>
          <p:cNvPr id="123" name="Shape 123"/>
          <p:cNvSpPr txBox="1">
            <a:spLocks noGrp="1"/>
          </p:cNvSpPr>
          <p:nvPr>
            <p:ph type="body" idx="1"/>
          </p:nvPr>
        </p:nvSpPr>
        <p:spPr>
          <a:xfrm>
            <a:off x="311700" y="1152475"/>
            <a:ext cx="8520600" cy="2073900"/>
          </a:xfrm>
          <a:prstGeom prst="rect">
            <a:avLst/>
          </a:prstGeom>
        </p:spPr>
        <p:txBody>
          <a:bodyPr lIns="91425" tIns="91425" rIns="91425" bIns="91425" anchor="t" anchorCtr="0">
            <a:noAutofit/>
          </a:bodyPr>
          <a:lstStyle/>
          <a:p>
            <a:pPr lvl="0">
              <a:spcBef>
                <a:spcPts val="0"/>
              </a:spcBef>
              <a:buNone/>
            </a:pPr>
            <a:r>
              <a:rPr lang="en"/>
              <a:t>Inside is a cathode made of the element of interest with a low internal pressure of an inert gas. A low electrical current is passed through so that the metal becomes excited and a few spectral lines characteristic of the element are emitted. It then comes out of a window.</a:t>
            </a:r>
          </a:p>
        </p:txBody>
      </p:sp>
      <p:pic>
        <p:nvPicPr>
          <p:cNvPr id="124" name="Shape 124"/>
          <p:cNvPicPr preferRelativeResize="0"/>
          <p:nvPr/>
        </p:nvPicPr>
        <p:blipFill>
          <a:blip r:embed="rId3">
            <a:alphaModFix/>
          </a:blip>
          <a:stretch>
            <a:fillRect/>
          </a:stretch>
        </p:blipFill>
        <p:spPr>
          <a:xfrm>
            <a:off x="2273525" y="3267325"/>
            <a:ext cx="4596949" cy="1516350"/>
          </a:xfrm>
          <a:prstGeom prst="rect">
            <a:avLst/>
          </a:prstGeom>
          <a:noFill/>
          <a:ln>
            <a:noFill/>
          </a:ln>
        </p:spPr>
      </p:pic>
      <p:sp>
        <p:nvSpPr>
          <p:cNvPr id="125" name="Shape 125"/>
          <p:cNvSpPr txBox="1"/>
          <p:nvPr/>
        </p:nvSpPr>
        <p:spPr>
          <a:xfrm>
            <a:off x="8012150" y="4380550"/>
            <a:ext cx="588300" cy="338700"/>
          </a:xfrm>
          <a:prstGeom prst="rect">
            <a:avLst/>
          </a:prstGeom>
          <a:noFill/>
          <a:ln>
            <a:noFill/>
          </a:ln>
        </p:spPr>
        <p:txBody>
          <a:bodyPr lIns="91425" tIns="91425" rIns="91425" bIns="91425" anchor="t" anchorCtr="0">
            <a:noAutofit/>
          </a:bodyPr>
          <a:lstStyle/>
          <a:p>
            <a:pPr lvl="0" rtl="0">
              <a:spcBef>
                <a:spcPts val="0"/>
              </a:spcBef>
              <a:buNone/>
            </a:pPr>
            <a:r>
              <a:rPr lang="en" u="sng">
                <a:solidFill>
                  <a:schemeClr val="hlink"/>
                </a:solidFill>
                <a:hlinkClick r:id="rId4"/>
              </a:rPr>
              <a:t>Back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Monochromator</a:t>
            </a:r>
          </a:p>
        </p:txBody>
      </p:sp>
      <p:sp>
        <p:nvSpPr>
          <p:cNvPr id="131" name="Shape 131"/>
          <p:cNvSpPr txBox="1">
            <a:spLocks noGrp="1"/>
          </p:cNvSpPr>
          <p:nvPr>
            <p:ph type="body" idx="1"/>
          </p:nvPr>
        </p:nvSpPr>
        <p:spPr>
          <a:xfrm>
            <a:off x="311700" y="1152475"/>
            <a:ext cx="8520600" cy="1440900"/>
          </a:xfrm>
          <a:prstGeom prst="rect">
            <a:avLst/>
          </a:prstGeom>
        </p:spPr>
        <p:txBody>
          <a:bodyPr lIns="91425" tIns="91425" rIns="91425" bIns="91425" anchor="t" anchorCtr="0">
            <a:noAutofit/>
          </a:bodyPr>
          <a:lstStyle/>
          <a:p>
            <a:pPr lvl="0">
              <a:spcBef>
                <a:spcPts val="0"/>
              </a:spcBef>
              <a:buNone/>
            </a:pPr>
            <a:r>
              <a:rPr lang="en"/>
              <a:t>It separates spectral line of interest from others spectral lines with different wavelengths emitted by the hollow-cathode lamp. The wavelength that exits depends on the grating.</a:t>
            </a:r>
          </a:p>
        </p:txBody>
      </p:sp>
      <p:pic>
        <p:nvPicPr>
          <p:cNvPr id="132" name="Shape 132"/>
          <p:cNvPicPr preferRelativeResize="0"/>
          <p:nvPr/>
        </p:nvPicPr>
        <p:blipFill>
          <a:blip r:embed="rId3">
            <a:alphaModFix/>
          </a:blip>
          <a:stretch>
            <a:fillRect/>
          </a:stretch>
        </p:blipFill>
        <p:spPr>
          <a:xfrm>
            <a:off x="2198770" y="2229174"/>
            <a:ext cx="4746454" cy="2653399"/>
          </a:xfrm>
          <a:prstGeom prst="rect">
            <a:avLst/>
          </a:prstGeom>
          <a:noFill/>
          <a:ln>
            <a:noFill/>
          </a:ln>
        </p:spPr>
      </p:pic>
      <p:sp>
        <p:nvSpPr>
          <p:cNvPr id="133" name="Shape 133"/>
          <p:cNvSpPr txBox="1"/>
          <p:nvPr/>
        </p:nvSpPr>
        <p:spPr>
          <a:xfrm>
            <a:off x="8012150" y="4380550"/>
            <a:ext cx="588300" cy="338700"/>
          </a:xfrm>
          <a:prstGeom prst="rect">
            <a:avLst/>
          </a:prstGeom>
          <a:noFill/>
          <a:ln>
            <a:noFill/>
          </a:ln>
        </p:spPr>
        <p:txBody>
          <a:bodyPr lIns="91425" tIns="91425" rIns="91425" bIns="91425" anchor="t" anchorCtr="0">
            <a:noAutofit/>
          </a:bodyPr>
          <a:lstStyle/>
          <a:p>
            <a:pPr lvl="0" rtl="0">
              <a:spcBef>
                <a:spcPts val="0"/>
              </a:spcBef>
              <a:buNone/>
            </a:pPr>
            <a:r>
              <a:rPr lang="en" u="sng">
                <a:solidFill>
                  <a:schemeClr val="hlink"/>
                </a:solidFill>
                <a:hlinkClick r:id="rId4"/>
              </a:rPr>
              <a:t>Back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Detector</a:t>
            </a:r>
          </a:p>
        </p:txBody>
      </p:sp>
      <p:sp>
        <p:nvSpPr>
          <p:cNvPr id="139" name="Shape 139"/>
          <p:cNvSpPr txBox="1">
            <a:spLocks noGrp="1"/>
          </p:cNvSpPr>
          <p:nvPr>
            <p:ph type="body" idx="1"/>
          </p:nvPr>
        </p:nvSpPr>
        <p:spPr>
          <a:xfrm>
            <a:off x="311700" y="1152475"/>
            <a:ext cx="8520600" cy="1253700"/>
          </a:xfrm>
          <a:prstGeom prst="rect">
            <a:avLst/>
          </a:prstGeom>
        </p:spPr>
        <p:txBody>
          <a:bodyPr lIns="91425" tIns="91425" rIns="91425" bIns="91425" anchor="t" anchorCtr="0">
            <a:noAutofit/>
          </a:bodyPr>
          <a:lstStyle/>
          <a:p>
            <a:pPr lvl="0">
              <a:spcBef>
                <a:spcPts val="0"/>
              </a:spcBef>
              <a:buNone/>
            </a:pPr>
            <a:r>
              <a:rPr lang="en"/>
              <a:t>The monochromator receives light from the hollow-cathode lamp through the flame together with the light emitted from the flame. The light from the flame emission will be rejected and only that from the hollow-cathode lamp will be accepted. The current output corresponds to the intensity of light falling on the photocade.</a:t>
            </a:r>
          </a:p>
        </p:txBody>
      </p:sp>
      <p:pic>
        <p:nvPicPr>
          <p:cNvPr id="140" name="Shape 140"/>
          <p:cNvPicPr preferRelativeResize="0"/>
          <p:nvPr/>
        </p:nvPicPr>
        <p:blipFill>
          <a:blip r:embed="rId3">
            <a:alphaModFix/>
          </a:blip>
          <a:stretch>
            <a:fillRect/>
          </a:stretch>
        </p:blipFill>
        <p:spPr>
          <a:xfrm>
            <a:off x="3020600" y="2540925"/>
            <a:ext cx="3102800" cy="2322774"/>
          </a:xfrm>
          <a:prstGeom prst="rect">
            <a:avLst/>
          </a:prstGeom>
          <a:noFill/>
          <a:ln>
            <a:noFill/>
          </a:ln>
        </p:spPr>
      </p:pic>
      <p:sp>
        <p:nvSpPr>
          <p:cNvPr id="141" name="Shape 141"/>
          <p:cNvSpPr txBox="1"/>
          <p:nvPr/>
        </p:nvSpPr>
        <p:spPr>
          <a:xfrm>
            <a:off x="8012150" y="4380550"/>
            <a:ext cx="588300" cy="338700"/>
          </a:xfrm>
          <a:prstGeom prst="rect">
            <a:avLst/>
          </a:prstGeom>
          <a:noFill/>
          <a:ln>
            <a:noFill/>
          </a:ln>
        </p:spPr>
        <p:txBody>
          <a:bodyPr lIns="91425" tIns="91425" rIns="91425" bIns="91425" anchor="t" anchorCtr="0">
            <a:noAutofit/>
          </a:bodyPr>
          <a:lstStyle/>
          <a:p>
            <a:pPr lvl="0" rtl="0">
              <a:spcBef>
                <a:spcPts val="0"/>
              </a:spcBef>
              <a:buNone/>
            </a:pPr>
            <a:r>
              <a:rPr lang="en" u="sng">
                <a:solidFill>
                  <a:schemeClr val="hlink"/>
                </a:solidFill>
                <a:hlinkClick r:id="rId4"/>
              </a:rPr>
              <a:t>Back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Output Device</a:t>
            </a:r>
          </a:p>
        </p:txBody>
      </p:sp>
      <p:sp>
        <p:nvSpPr>
          <p:cNvPr id="147" name="Shape 147"/>
          <p:cNvSpPr txBox="1">
            <a:spLocks noGrp="1"/>
          </p:cNvSpPr>
          <p:nvPr>
            <p:ph type="body" idx="1"/>
          </p:nvPr>
        </p:nvSpPr>
        <p:spPr>
          <a:xfrm>
            <a:off x="311700" y="1152475"/>
            <a:ext cx="8520600" cy="1020600"/>
          </a:xfrm>
          <a:prstGeom prst="rect">
            <a:avLst/>
          </a:prstGeom>
        </p:spPr>
        <p:txBody>
          <a:bodyPr lIns="91425" tIns="91425" rIns="91425" bIns="91425" anchor="t" anchorCtr="0">
            <a:noAutofit/>
          </a:bodyPr>
          <a:lstStyle/>
          <a:p>
            <a:pPr lvl="0">
              <a:spcBef>
                <a:spcPts val="0"/>
              </a:spcBef>
              <a:buNone/>
            </a:pPr>
            <a:r>
              <a:rPr lang="en"/>
              <a:t>Output devices like the Model 460 have a digital display that provides a direct readout of absorbance values. Some models find the line of best fit using the standard solutions to output the concentration instead of the absorbance.</a:t>
            </a:r>
          </a:p>
        </p:txBody>
      </p:sp>
      <p:pic>
        <p:nvPicPr>
          <p:cNvPr id="148" name="Shape 148"/>
          <p:cNvPicPr preferRelativeResize="0"/>
          <p:nvPr/>
        </p:nvPicPr>
        <p:blipFill>
          <a:blip r:embed="rId3">
            <a:alphaModFix/>
          </a:blip>
          <a:stretch>
            <a:fillRect/>
          </a:stretch>
        </p:blipFill>
        <p:spPr>
          <a:xfrm>
            <a:off x="2522612" y="2307825"/>
            <a:ext cx="4098774" cy="2540374"/>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pic>
        <p:nvPicPr>
          <p:cNvPr id="153" name="Shape 153"/>
          <p:cNvPicPr preferRelativeResize="0"/>
          <p:nvPr/>
        </p:nvPicPr>
        <p:blipFill>
          <a:blip r:embed="rId3">
            <a:alphaModFix/>
          </a:blip>
          <a:stretch>
            <a:fillRect/>
          </a:stretch>
        </p:blipFill>
        <p:spPr>
          <a:xfrm>
            <a:off x="1533525" y="862012"/>
            <a:ext cx="6076950" cy="34194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Calibration Curve</a:t>
            </a:r>
          </a:p>
        </p:txBody>
      </p:sp>
      <p:sp>
        <p:nvSpPr>
          <p:cNvPr id="159" name="Shape 15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In order to tell how much of a sample is present you have to establish a basis for comparison of known concentrations. As the concentration of the atom increases the absorption will also increase proportionally. After running a series of known concentrations and recording their absorbance you can draw a best fit line between all the points. This line can then be used to find the concentration of the substance of unknown concentration.</a:t>
            </a:r>
          </a:p>
        </p:txBody>
      </p:sp>
      <p:pic>
        <p:nvPicPr>
          <p:cNvPr id="160" name="Shape 160"/>
          <p:cNvPicPr preferRelativeResize="0"/>
          <p:nvPr/>
        </p:nvPicPr>
        <p:blipFill>
          <a:blip r:embed="rId3">
            <a:alphaModFix/>
          </a:blip>
          <a:stretch>
            <a:fillRect/>
          </a:stretch>
        </p:blipFill>
        <p:spPr>
          <a:xfrm>
            <a:off x="2638924" y="3101625"/>
            <a:ext cx="3866149" cy="1919649"/>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Example #1</a:t>
            </a:r>
          </a:p>
        </p:txBody>
      </p:sp>
      <p:pic>
        <p:nvPicPr>
          <p:cNvPr id="166" name="Shape 166"/>
          <p:cNvPicPr preferRelativeResize="0"/>
          <p:nvPr/>
        </p:nvPicPr>
        <p:blipFill>
          <a:blip r:embed="rId3">
            <a:alphaModFix/>
          </a:blip>
          <a:stretch>
            <a:fillRect/>
          </a:stretch>
        </p:blipFill>
        <p:spPr>
          <a:xfrm>
            <a:off x="0" y="1500187"/>
            <a:ext cx="9144000" cy="21431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Example #2</a:t>
            </a:r>
          </a:p>
        </p:txBody>
      </p:sp>
      <p:pic>
        <p:nvPicPr>
          <p:cNvPr id="172" name="Shape 172"/>
          <p:cNvPicPr preferRelativeResize="0"/>
          <p:nvPr/>
        </p:nvPicPr>
        <p:blipFill>
          <a:blip r:embed="rId3">
            <a:alphaModFix/>
          </a:blip>
          <a:stretch>
            <a:fillRect/>
          </a:stretch>
        </p:blipFill>
        <p:spPr>
          <a:xfrm>
            <a:off x="1606475" y="1110775"/>
            <a:ext cx="5931050" cy="3579474"/>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Example #3</a:t>
            </a:r>
          </a:p>
        </p:txBody>
      </p:sp>
      <p:pic>
        <p:nvPicPr>
          <p:cNvPr id="178" name="Shape 178"/>
          <p:cNvPicPr preferRelativeResize="0"/>
          <p:nvPr/>
        </p:nvPicPr>
        <p:blipFill>
          <a:blip r:embed="rId3">
            <a:alphaModFix/>
          </a:blip>
          <a:stretch>
            <a:fillRect/>
          </a:stretch>
        </p:blipFill>
        <p:spPr>
          <a:xfrm>
            <a:off x="1100125" y="1462850"/>
            <a:ext cx="6943725" cy="2933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History</a:t>
            </a:r>
          </a:p>
        </p:txBody>
      </p:sp>
      <p:sp>
        <p:nvSpPr>
          <p:cNvPr id="66" name="Shape 66"/>
          <p:cNvSpPr txBox="1">
            <a:spLocks noGrp="1"/>
          </p:cNvSpPr>
          <p:nvPr>
            <p:ph type="body" idx="1"/>
          </p:nvPr>
        </p:nvSpPr>
        <p:spPr>
          <a:xfrm>
            <a:off x="311700" y="1152475"/>
            <a:ext cx="8520600" cy="2412300"/>
          </a:xfrm>
          <a:prstGeom prst="rect">
            <a:avLst/>
          </a:prstGeom>
        </p:spPr>
        <p:txBody>
          <a:bodyPr lIns="91425" tIns="91425" rIns="91425" bIns="91425" anchor="t" anchorCtr="0">
            <a:noAutofit/>
          </a:bodyPr>
          <a:lstStyle/>
          <a:p>
            <a:pPr marL="457200" lvl="0" indent="-228600" rtl="0">
              <a:spcBef>
                <a:spcPts val="0"/>
              </a:spcBef>
            </a:pPr>
            <a:r>
              <a:rPr lang="en"/>
              <a:t>It was first observed in 1802 with the discovery of the Fraunhofer lines in the sun’s spectrum.</a:t>
            </a:r>
          </a:p>
          <a:p>
            <a:pPr marL="457200" lvl="0" indent="-228600">
              <a:spcBef>
                <a:spcPts val="0"/>
              </a:spcBef>
            </a:pPr>
            <a:r>
              <a:rPr lang="en"/>
              <a:t>In 1953 Australian physicist Sir Alan Walsh showed it could be used as a quantitative analytical tool.</a:t>
            </a:r>
          </a:p>
        </p:txBody>
      </p:sp>
      <p:pic>
        <p:nvPicPr>
          <p:cNvPr id="67" name="Shape 67"/>
          <p:cNvPicPr preferRelativeResize="0"/>
          <p:nvPr/>
        </p:nvPicPr>
        <p:blipFill>
          <a:blip r:embed="rId3">
            <a:alphaModFix/>
          </a:blip>
          <a:stretch>
            <a:fillRect/>
          </a:stretch>
        </p:blipFill>
        <p:spPr>
          <a:xfrm>
            <a:off x="1154150" y="2752000"/>
            <a:ext cx="6835699" cy="200027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Practice Problems</a:t>
            </a:r>
          </a:p>
        </p:txBody>
      </p:sp>
      <p:sp>
        <p:nvSpPr>
          <p:cNvPr id="184" name="Shape 18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r>
              <a:rPr lang="en"/>
              <a:t>Atomic Absorption Spectroscopy (AAS) can be used to determine the lead concentration in soil collected from the side of a road. A student prepared standard lead solutions for comparison and the absorbance of each solution was measured. A road-side soil sample was also prepared.</a:t>
            </a:r>
          </a:p>
          <a:p>
            <a:pPr lvl="0">
              <a:spcBef>
                <a:spcPts val="0"/>
              </a:spcBef>
              <a:buNone/>
            </a:pPr>
            <a:endParaRPr sz="1000">
              <a:solidFill>
                <a:srgbClr val="000080"/>
              </a:solidFill>
              <a:highlight>
                <a:srgbClr val="FFFFFF"/>
              </a:highlight>
              <a:latin typeface="Verdana"/>
              <a:ea typeface="Verdana"/>
              <a:cs typeface="Verdana"/>
              <a:sym typeface="Verdana"/>
            </a:endParaRPr>
          </a:p>
          <a:p>
            <a:pPr lvl="0">
              <a:spcBef>
                <a:spcPts val="0"/>
              </a:spcBef>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graphicFrame>
        <p:nvGraphicFramePr>
          <p:cNvPr id="189" name="Shape 189"/>
          <p:cNvGraphicFramePr/>
          <p:nvPr/>
        </p:nvGraphicFramePr>
        <p:xfrm>
          <a:off x="952500" y="359750"/>
          <a:ext cx="3000000" cy="3000000"/>
        </p:xfrm>
        <a:graphic>
          <a:graphicData uri="http://schemas.openxmlformats.org/drawingml/2006/table">
            <a:tbl>
              <a:tblPr>
                <a:noFill/>
                <a:tableStyleId>{7F43EA67-1207-4B54-BBB4-A89BC8EB43BB}</a:tableStyleId>
              </a:tblPr>
              <a:tblGrid>
                <a:gridCol w="2413000"/>
                <a:gridCol w="2413000"/>
                <a:gridCol w="2413000"/>
              </a:tblGrid>
              <a:tr h="381000">
                <a:tc>
                  <a:txBody>
                    <a:bodyPr/>
                    <a:lstStyle/>
                    <a:p>
                      <a:pPr lvl="0" rtl="0">
                        <a:spcBef>
                          <a:spcPts val="0"/>
                        </a:spcBef>
                        <a:buNone/>
                      </a:pPr>
                      <a:r>
                        <a:rPr lang="en">
                          <a:latin typeface="Proxima Nova"/>
                          <a:ea typeface="Proxima Nova"/>
                          <a:cs typeface="Proxima Nova"/>
                          <a:sym typeface="Proxima Nova"/>
                        </a:rPr>
                        <a:t>Sample</a:t>
                      </a:r>
                    </a:p>
                  </a:txBody>
                  <a:tcPr marL="47625" marR="47625" marT="47625" marB="47625">
                    <a:solidFill>
                      <a:srgbClr val="FFFF9C"/>
                    </a:solidFill>
                  </a:tcPr>
                </a:tc>
                <a:tc>
                  <a:txBody>
                    <a:bodyPr/>
                    <a:lstStyle/>
                    <a:p>
                      <a:pPr lvl="0" rtl="0">
                        <a:spcBef>
                          <a:spcPts val="0"/>
                        </a:spcBef>
                        <a:buNone/>
                      </a:pPr>
                      <a:r>
                        <a:rPr lang="en">
                          <a:latin typeface="Proxima Nova"/>
                          <a:ea typeface="Proxima Nova"/>
                          <a:cs typeface="Proxima Nova"/>
                          <a:sym typeface="Proxima Nova"/>
                        </a:rPr>
                        <a:t>Concentration (ppm)</a:t>
                      </a:r>
                    </a:p>
                  </a:txBody>
                  <a:tcPr marL="47625" marR="47625" marT="47625" marB="47625">
                    <a:solidFill>
                      <a:srgbClr val="FFFF9C"/>
                    </a:solidFill>
                  </a:tcPr>
                </a:tc>
                <a:tc>
                  <a:txBody>
                    <a:bodyPr/>
                    <a:lstStyle/>
                    <a:p>
                      <a:pPr lvl="0" rtl="0">
                        <a:spcBef>
                          <a:spcPts val="0"/>
                        </a:spcBef>
                        <a:buNone/>
                      </a:pPr>
                      <a:r>
                        <a:rPr lang="en">
                          <a:latin typeface="Proxima Nova"/>
                          <a:ea typeface="Proxima Nova"/>
                          <a:cs typeface="Proxima Nova"/>
                          <a:sym typeface="Proxima Nova"/>
                        </a:rPr>
                        <a:t>Absorbance</a:t>
                      </a:r>
                    </a:p>
                  </a:txBody>
                  <a:tcPr marL="47625" marR="47625" marT="47625" marB="47625">
                    <a:solidFill>
                      <a:srgbClr val="FFFF9C"/>
                    </a:solidFill>
                  </a:tcPr>
                </a:tc>
              </a:tr>
              <a:tr h="381000">
                <a:tc>
                  <a:txBody>
                    <a:bodyPr/>
                    <a:lstStyle/>
                    <a:p>
                      <a:pPr lvl="0" rtl="0">
                        <a:spcBef>
                          <a:spcPts val="0"/>
                        </a:spcBef>
                        <a:buNone/>
                      </a:pPr>
                      <a:r>
                        <a:rPr lang="en">
                          <a:latin typeface="Proxima Nova"/>
                          <a:ea typeface="Proxima Nova"/>
                          <a:cs typeface="Proxima Nova"/>
                          <a:sym typeface="Proxima Nova"/>
                        </a:rPr>
                        <a:t>Blank</a:t>
                      </a:r>
                    </a:p>
                  </a:txBody>
                  <a:tcPr marL="91425" marR="91425" marT="91425" marB="91425"/>
                </a:tc>
                <a:tc>
                  <a:txBody>
                    <a:bodyPr/>
                    <a:lstStyle/>
                    <a:p>
                      <a:pPr lvl="0" rtl="0">
                        <a:spcBef>
                          <a:spcPts val="0"/>
                        </a:spcBef>
                        <a:buNone/>
                      </a:pPr>
                      <a:r>
                        <a:rPr lang="en">
                          <a:latin typeface="Proxima Nova"/>
                          <a:ea typeface="Proxima Nova"/>
                          <a:cs typeface="Proxima Nova"/>
                          <a:sym typeface="Proxima Nova"/>
                        </a:rPr>
                        <a:t>0.00</a:t>
                      </a:r>
                    </a:p>
                  </a:txBody>
                  <a:tcPr marL="91425" marR="91425" marT="91425" marB="91425"/>
                </a:tc>
                <a:tc>
                  <a:txBody>
                    <a:bodyPr/>
                    <a:lstStyle/>
                    <a:p>
                      <a:pPr lvl="0" rtl="0">
                        <a:spcBef>
                          <a:spcPts val="0"/>
                        </a:spcBef>
                        <a:buNone/>
                      </a:pPr>
                      <a:r>
                        <a:rPr lang="en">
                          <a:latin typeface="Proxima Nova"/>
                          <a:ea typeface="Proxima Nova"/>
                          <a:cs typeface="Proxima Nova"/>
                          <a:sym typeface="Proxima Nova"/>
                        </a:rPr>
                        <a:t>0.00</a:t>
                      </a:r>
                    </a:p>
                  </a:txBody>
                  <a:tcPr marL="91425" marR="91425" marT="91425" marB="91425"/>
                </a:tc>
              </a:tr>
              <a:tr h="381000">
                <a:tc>
                  <a:txBody>
                    <a:bodyPr/>
                    <a:lstStyle/>
                    <a:p>
                      <a:pPr lvl="0" rtl="0">
                        <a:spcBef>
                          <a:spcPts val="0"/>
                        </a:spcBef>
                        <a:buNone/>
                      </a:pPr>
                      <a:r>
                        <a:rPr lang="en">
                          <a:latin typeface="Proxima Nova"/>
                          <a:ea typeface="Proxima Nova"/>
                          <a:cs typeface="Proxima Nova"/>
                          <a:sym typeface="Proxima Nova"/>
                        </a:rPr>
                        <a:t>Standard 1</a:t>
                      </a:r>
                    </a:p>
                  </a:txBody>
                  <a:tcPr marL="91425" marR="91425" marT="91425" marB="91425"/>
                </a:tc>
                <a:tc>
                  <a:txBody>
                    <a:bodyPr/>
                    <a:lstStyle/>
                    <a:p>
                      <a:pPr lvl="0" rtl="0">
                        <a:spcBef>
                          <a:spcPts val="0"/>
                        </a:spcBef>
                        <a:buNone/>
                      </a:pPr>
                      <a:r>
                        <a:rPr lang="en">
                          <a:latin typeface="Proxima Nova"/>
                          <a:ea typeface="Proxima Nova"/>
                          <a:cs typeface="Proxima Nova"/>
                          <a:sym typeface="Proxima Nova"/>
                        </a:rPr>
                        <a:t>1.00</a:t>
                      </a:r>
                    </a:p>
                  </a:txBody>
                  <a:tcPr marL="91425" marR="91425" marT="91425" marB="91425"/>
                </a:tc>
                <a:tc>
                  <a:txBody>
                    <a:bodyPr/>
                    <a:lstStyle/>
                    <a:p>
                      <a:pPr lvl="0" rtl="0">
                        <a:spcBef>
                          <a:spcPts val="0"/>
                        </a:spcBef>
                        <a:buNone/>
                      </a:pPr>
                      <a:r>
                        <a:rPr lang="en">
                          <a:latin typeface="Proxima Nova"/>
                          <a:ea typeface="Proxima Nova"/>
                          <a:cs typeface="Proxima Nova"/>
                          <a:sym typeface="Proxima Nova"/>
                        </a:rPr>
                        <a:t>0.17</a:t>
                      </a:r>
                    </a:p>
                  </a:txBody>
                  <a:tcPr marL="91425" marR="91425" marT="91425" marB="91425"/>
                </a:tc>
              </a:tr>
              <a:tr h="381000">
                <a:tc>
                  <a:txBody>
                    <a:bodyPr/>
                    <a:lstStyle/>
                    <a:p>
                      <a:pPr lvl="0" rtl="0">
                        <a:spcBef>
                          <a:spcPts val="0"/>
                        </a:spcBef>
                        <a:buNone/>
                      </a:pPr>
                      <a:r>
                        <a:rPr lang="en">
                          <a:latin typeface="Proxima Nova"/>
                          <a:ea typeface="Proxima Nova"/>
                          <a:cs typeface="Proxima Nova"/>
                          <a:sym typeface="Proxima Nova"/>
                        </a:rPr>
                        <a:t>Standard 2</a:t>
                      </a:r>
                    </a:p>
                  </a:txBody>
                  <a:tcPr marL="91425" marR="91425" marT="91425" marB="91425"/>
                </a:tc>
                <a:tc>
                  <a:txBody>
                    <a:bodyPr/>
                    <a:lstStyle/>
                    <a:p>
                      <a:pPr lvl="0" rtl="0">
                        <a:spcBef>
                          <a:spcPts val="0"/>
                        </a:spcBef>
                        <a:buNone/>
                      </a:pPr>
                      <a:r>
                        <a:rPr lang="en">
                          <a:latin typeface="Proxima Nova"/>
                          <a:ea typeface="Proxima Nova"/>
                          <a:cs typeface="Proxima Nova"/>
                          <a:sym typeface="Proxima Nova"/>
                        </a:rPr>
                        <a:t>2.00</a:t>
                      </a:r>
                    </a:p>
                  </a:txBody>
                  <a:tcPr marL="91425" marR="91425" marT="91425" marB="91425"/>
                </a:tc>
                <a:tc>
                  <a:txBody>
                    <a:bodyPr/>
                    <a:lstStyle/>
                    <a:p>
                      <a:pPr lvl="0" rtl="0">
                        <a:spcBef>
                          <a:spcPts val="0"/>
                        </a:spcBef>
                        <a:buNone/>
                      </a:pPr>
                      <a:r>
                        <a:rPr lang="en">
                          <a:latin typeface="Proxima Nova"/>
                          <a:ea typeface="Proxima Nova"/>
                          <a:cs typeface="Proxima Nova"/>
                          <a:sym typeface="Proxima Nova"/>
                        </a:rPr>
                        <a:t>0.34</a:t>
                      </a:r>
                    </a:p>
                  </a:txBody>
                  <a:tcPr marL="91425" marR="91425" marT="91425" marB="91425"/>
                </a:tc>
              </a:tr>
              <a:tr h="381000">
                <a:tc>
                  <a:txBody>
                    <a:bodyPr/>
                    <a:lstStyle/>
                    <a:p>
                      <a:pPr lvl="0" rtl="0">
                        <a:spcBef>
                          <a:spcPts val="0"/>
                        </a:spcBef>
                        <a:buNone/>
                      </a:pPr>
                      <a:r>
                        <a:rPr lang="en">
                          <a:latin typeface="Proxima Nova"/>
                          <a:ea typeface="Proxima Nova"/>
                          <a:cs typeface="Proxima Nova"/>
                          <a:sym typeface="Proxima Nova"/>
                        </a:rPr>
                        <a:t>Standard 3</a:t>
                      </a:r>
                    </a:p>
                  </a:txBody>
                  <a:tcPr marL="91425" marR="91425" marT="91425" marB="91425"/>
                </a:tc>
                <a:tc>
                  <a:txBody>
                    <a:bodyPr/>
                    <a:lstStyle/>
                    <a:p>
                      <a:pPr lvl="0" rtl="0">
                        <a:spcBef>
                          <a:spcPts val="0"/>
                        </a:spcBef>
                        <a:buNone/>
                      </a:pPr>
                      <a:r>
                        <a:rPr lang="en">
                          <a:latin typeface="Proxima Nova"/>
                          <a:ea typeface="Proxima Nova"/>
                          <a:cs typeface="Proxima Nova"/>
                          <a:sym typeface="Proxima Nova"/>
                        </a:rPr>
                        <a:t>3.00</a:t>
                      </a:r>
                    </a:p>
                  </a:txBody>
                  <a:tcPr marL="91425" marR="91425" marT="91425" marB="91425"/>
                </a:tc>
                <a:tc>
                  <a:txBody>
                    <a:bodyPr/>
                    <a:lstStyle/>
                    <a:p>
                      <a:pPr lvl="0" rtl="0">
                        <a:spcBef>
                          <a:spcPts val="0"/>
                        </a:spcBef>
                        <a:buNone/>
                      </a:pPr>
                      <a:r>
                        <a:rPr lang="en">
                          <a:latin typeface="Proxima Nova"/>
                          <a:ea typeface="Proxima Nova"/>
                          <a:cs typeface="Proxima Nova"/>
                          <a:sym typeface="Proxima Nova"/>
                        </a:rPr>
                        <a:t>0.48</a:t>
                      </a:r>
                    </a:p>
                  </a:txBody>
                  <a:tcPr marL="91425" marR="91425" marT="91425" marB="91425"/>
                </a:tc>
              </a:tr>
              <a:tr h="381000">
                <a:tc>
                  <a:txBody>
                    <a:bodyPr/>
                    <a:lstStyle/>
                    <a:p>
                      <a:pPr lvl="0" rtl="0">
                        <a:spcBef>
                          <a:spcPts val="0"/>
                        </a:spcBef>
                        <a:buNone/>
                      </a:pPr>
                      <a:r>
                        <a:rPr lang="en">
                          <a:latin typeface="Proxima Nova"/>
                          <a:ea typeface="Proxima Nova"/>
                          <a:cs typeface="Proxima Nova"/>
                          <a:sym typeface="Proxima Nova"/>
                        </a:rPr>
                        <a:t>Standard 4</a:t>
                      </a:r>
                    </a:p>
                  </a:txBody>
                  <a:tcPr marL="91425" marR="91425" marT="91425" marB="91425"/>
                </a:tc>
                <a:tc>
                  <a:txBody>
                    <a:bodyPr/>
                    <a:lstStyle/>
                    <a:p>
                      <a:pPr lvl="0" rtl="0">
                        <a:spcBef>
                          <a:spcPts val="0"/>
                        </a:spcBef>
                        <a:buNone/>
                      </a:pPr>
                      <a:r>
                        <a:rPr lang="en">
                          <a:latin typeface="Proxima Nova"/>
                          <a:ea typeface="Proxima Nova"/>
                          <a:cs typeface="Proxima Nova"/>
                          <a:sym typeface="Proxima Nova"/>
                        </a:rPr>
                        <a:t>4.00</a:t>
                      </a:r>
                    </a:p>
                  </a:txBody>
                  <a:tcPr marL="91425" marR="91425" marT="91425" marB="91425"/>
                </a:tc>
                <a:tc>
                  <a:txBody>
                    <a:bodyPr/>
                    <a:lstStyle/>
                    <a:p>
                      <a:pPr lvl="0" rtl="0">
                        <a:spcBef>
                          <a:spcPts val="0"/>
                        </a:spcBef>
                        <a:buNone/>
                      </a:pPr>
                      <a:r>
                        <a:rPr lang="en">
                          <a:latin typeface="Proxima Nova"/>
                          <a:ea typeface="Proxima Nova"/>
                          <a:cs typeface="Proxima Nova"/>
                          <a:sym typeface="Proxima Nova"/>
                        </a:rPr>
                        <a:t>0.65</a:t>
                      </a:r>
                    </a:p>
                  </a:txBody>
                  <a:tcPr marL="91425" marR="91425" marT="91425" marB="91425"/>
                </a:tc>
              </a:tr>
              <a:tr h="381000">
                <a:tc>
                  <a:txBody>
                    <a:bodyPr/>
                    <a:lstStyle/>
                    <a:p>
                      <a:pPr lvl="0" rtl="0">
                        <a:spcBef>
                          <a:spcPts val="0"/>
                        </a:spcBef>
                        <a:buNone/>
                      </a:pPr>
                      <a:r>
                        <a:rPr lang="en">
                          <a:latin typeface="Proxima Nova"/>
                          <a:ea typeface="Proxima Nova"/>
                          <a:cs typeface="Proxima Nova"/>
                          <a:sym typeface="Proxima Nova"/>
                        </a:rPr>
                        <a:t>Standard 5</a:t>
                      </a:r>
                    </a:p>
                  </a:txBody>
                  <a:tcPr marL="91425" marR="91425" marT="91425" marB="91425"/>
                </a:tc>
                <a:tc>
                  <a:txBody>
                    <a:bodyPr/>
                    <a:lstStyle/>
                    <a:p>
                      <a:pPr lvl="0" rtl="0">
                        <a:spcBef>
                          <a:spcPts val="0"/>
                        </a:spcBef>
                        <a:buNone/>
                      </a:pPr>
                      <a:r>
                        <a:rPr lang="en">
                          <a:latin typeface="Proxima Nova"/>
                          <a:ea typeface="Proxima Nova"/>
                          <a:cs typeface="Proxima Nova"/>
                          <a:sym typeface="Proxima Nova"/>
                        </a:rPr>
                        <a:t>5.00</a:t>
                      </a:r>
                    </a:p>
                  </a:txBody>
                  <a:tcPr marL="91425" marR="91425" marT="91425" marB="91425"/>
                </a:tc>
                <a:tc>
                  <a:txBody>
                    <a:bodyPr/>
                    <a:lstStyle/>
                    <a:p>
                      <a:pPr lvl="0" rtl="0">
                        <a:spcBef>
                          <a:spcPts val="0"/>
                        </a:spcBef>
                        <a:buNone/>
                      </a:pPr>
                      <a:r>
                        <a:rPr lang="en">
                          <a:latin typeface="Proxima Nova"/>
                          <a:ea typeface="Proxima Nova"/>
                          <a:cs typeface="Proxima Nova"/>
                          <a:sym typeface="Proxima Nova"/>
                        </a:rPr>
                        <a:t>0.83</a:t>
                      </a:r>
                    </a:p>
                  </a:txBody>
                  <a:tcPr marL="91425" marR="91425" marT="91425" marB="91425"/>
                </a:tc>
              </a:tr>
              <a:tr h="381000">
                <a:tc>
                  <a:txBody>
                    <a:bodyPr/>
                    <a:lstStyle/>
                    <a:p>
                      <a:pPr lvl="0" rtl="0">
                        <a:spcBef>
                          <a:spcPts val="0"/>
                        </a:spcBef>
                        <a:buNone/>
                      </a:pPr>
                      <a:r>
                        <a:rPr lang="en">
                          <a:latin typeface="Proxima Nova"/>
                          <a:ea typeface="Proxima Nova"/>
                          <a:cs typeface="Proxima Nova"/>
                          <a:sym typeface="Proxima Nova"/>
                        </a:rPr>
                        <a:t>Sample</a:t>
                      </a:r>
                    </a:p>
                  </a:txBody>
                  <a:tcPr marL="91425" marR="91425" marT="91425" marB="91425"/>
                </a:tc>
                <a:tc>
                  <a:txBody>
                    <a:bodyPr/>
                    <a:lstStyle/>
                    <a:p>
                      <a:pPr lvl="0" rtl="0">
                        <a:spcBef>
                          <a:spcPts val="0"/>
                        </a:spcBef>
                        <a:buNone/>
                      </a:pPr>
                      <a:r>
                        <a:rPr lang="en">
                          <a:latin typeface="Proxima Nova"/>
                          <a:ea typeface="Proxima Nova"/>
                          <a:cs typeface="Proxima Nova"/>
                          <a:sym typeface="Proxima Nova"/>
                        </a:rPr>
                        <a:t>?</a:t>
                      </a:r>
                    </a:p>
                  </a:txBody>
                  <a:tcPr marL="91425" marR="91425" marT="91425" marB="91425"/>
                </a:tc>
                <a:tc>
                  <a:txBody>
                    <a:bodyPr/>
                    <a:lstStyle/>
                    <a:p>
                      <a:pPr lvl="0" rtl="0">
                        <a:spcBef>
                          <a:spcPts val="0"/>
                        </a:spcBef>
                        <a:buNone/>
                      </a:pPr>
                      <a:r>
                        <a:rPr lang="en">
                          <a:latin typeface="Proxima Nova"/>
                          <a:ea typeface="Proxima Nova"/>
                          <a:cs typeface="Proxima Nova"/>
                          <a:sym typeface="Proxima Nova"/>
                        </a:rPr>
                        <a:t>0.58</a:t>
                      </a:r>
                    </a:p>
                  </a:txBody>
                  <a:tcPr marL="91425" marR="91425" marT="91425" marB="91425"/>
                </a:tc>
              </a:tr>
            </a:tbl>
          </a:graphicData>
        </a:graphic>
      </p:graphicFrame>
      <p:sp>
        <p:nvSpPr>
          <p:cNvPr id="190" name="Shape 190"/>
          <p:cNvSpPr txBox="1">
            <a:spLocks noGrp="1"/>
          </p:cNvSpPr>
          <p:nvPr>
            <p:ph type="body" idx="1"/>
          </p:nvPr>
        </p:nvSpPr>
        <p:spPr>
          <a:xfrm>
            <a:off x="311700" y="3729675"/>
            <a:ext cx="8520600" cy="1260900"/>
          </a:xfrm>
          <a:prstGeom prst="rect">
            <a:avLst/>
          </a:prstGeom>
        </p:spPr>
        <p:txBody>
          <a:bodyPr lIns="91425" tIns="91425" rIns="91425" bIns="91425" anchor="t" anchorCtr="0">
            <a:noAutofit/>
          </a:bodyPr>
          <a:lstStyle/>
          <a:p>
            <a:pPr marL="457200" lvl="0" indent="-228600" rtl="0">
              <a:lnSpc>
                <a:spcPct val="100000"/>
              </a:lnSpc>
              <a:spcBef>
                <a:spcPts val="0"/>
              </a:spcBef>
              <a:buAutoNum type="arabicParenR"/>
            </a:pPr>
            <a:r>
              <a:rPr lang="en"/>
              <a:t>Plot the data points.</a:t>
            </a:r>
          </a:p>
          <a:p>
            <a:pPr marL="457200" lvl="0" indent="-228600" rtl="0">
              <a:lnSpc>
                <a:spcPct val="100000"/>
              </a:lnSpc>
              <a:spcBef>
                <a:spcPts val="0"/>
              </a:spcBef>
              <a:buAutoNum type="arabicParenR"/>
            </a:pPr>
            <a:r>
              <a:rPr lang="en"/>
              <a:t>FInd a line of best fit.</a:t>
            </a:r>
          </a:p>
          <a:p>
            <a:pPr marL="457200" lvl="0" indent="-228600" rtl="0">
              <a:lnSpc>
                <a:spcPct val="100000"/>
              </a:lnSpc>
              <a:spcBef>
                <a:spcPts val="0"/>
              </a:spcBef>
              <a:buAutoNum type="arabicParenR"/>
            </a:pPr>
            <a:r>
              <a:rPr lang="en"/>
              <a:t>Find the unknown concentration.</a:t>
            </a:r>
          </a:p>
          <a:p>
            <a:pPr lvl="0" rtl="0">
              <a:spcBef>
                <a:spcPts val="0"/>
              </a:spcBef>
              <a:buNone/>
            </a:pPr>
            <a:endParaRPr sz="1000">
              <a:solidFill>
                <a:srgbClr val="000080"/>
              </a:solidFill>
              <a:highlight>
                <a:srgbClr val="FFFFFF"/>
              </a:highlight>
              <a:latin typeface="Verdana"/>
              <a:ea typeface="Verdana"/>
              <a:cs typeface="Verdana"/>
              <a:sym typeface="Verdana"/>
            </a:endParaRPr>
          </a:p>
          <a:p>
            <a:pPr lvl="0" rtl="0">
              <a:spcBef>
                <a:spcPts val="0"/>
              </a:spcBef>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pic>
        <p:nvPicPr>
          <p:cNvPr id="195" name="Shape 195"/>
          <p:cNvPicPr preferRelativeResize="0"/>
          <p:nvPr/>
        </p:nvPicPr>
        <p:blipFill>
          <a:blip r:embed="rId3">
            <a:alphaModFix/>
          </a:blip>
          <a:stretch>
            <a:fillRect/>
          </a:stretch>
        </p:blipFill>
        <p:spPr>
          <a:xfrm>
            <a:off x="0" y="984975"/>
            <a:ext cx="9144000" cy="3705225"/>
          </a:xfrm>
          <a:prstGeom prst="rect">
            <a:avLst/>
          </a:prstGeom>
          <a:noFill/>
          <a:ln>
            <a:noFill/>
          </a:ln>
        </p:spPr>
      </p:pic>
      <p:sp>
        <p:nvSpPr>
          <p:cNvPr id="196" name="Shape 19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rtl="0">
              <a:spcBef>
                <a:spcPts val="0"/>
              </a:spcBef>
              <a:buNone/>
            </a:pPr>
            <a:r>
              <a:rPr lang="en"/>
              <a:t>Line of best fit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Using the line of best fit you can find the unknown concentration.</a:t>
            </a:r>
          </a:p>
          <a:p>
            <a:pPr lvl="0">
              <a:spcBef>
                <a:spcPts val="0"/>
              </a:spcBef>
              <a:buNone/>
            </a:pPr>
            <a:r>
              <a:rPr lang="en"/>
              <a:t>y = 0.16371x + 0.002381</a:t>
            </a:r>
          </a:p>
          <a:p>
            <a:pPr lvl="0">
              <a:spcBef>
                <a:spcPts val="0"/>
              </a:spcBef>
              <a:buNone/>
            </a:pPr>
            <a:r>
              <a:rPr lang="en"/>
              <a:t>0.58 = 0.16371x + 0.002381</a:t>
            </a:r>
          </a:p>
          <a:p>
            <a:pPr lvl="0">
              <a:spcBef>
                <a:spcPts val="0"/>
              </a:spcBef>
              <a:buNone/>
            </a:pPr>
            <a:r>
              <a:rPr lang="en"/>
              <a:t>x = 3.50</a:t>
            </a:r>
          </a:p>
          <a:p>
            <a:pPr lvl="0">
              <a:spcBef>
                <a:spcPts val="0"/>
              </a:spcBef>
              <a:buNone/>
            </a:pPr>
            <a:r>
              <a:rPr lang="en"/>
              <a:t>The concentration of the sample is 3.50 ppm.</a:t>
            </a:r>
          </a:p>
          <a:p>
            <a:pPr lvl="0">
              <a:spcBef>
                <a:spcPts val="0"/>
              </a:spcBef>
              <a:buNone/>
            </a:pPr>
            <a:endParaRPr/>
          </a:p>
        </p:txBody>
      </p:sp>
      <p:sp>
        <p:nvSpPr>
          <p:cNvPr id="202" name="Shape 20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rtl="0">
              <a:spcBef>
                <a:spcPts val="0"/>
              </a:spcBef>
              <a:buNone/>
            </a:pPr>
            <a:r>
              <a:rPr lang="en"/>
              <a:t>Answer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Resources</a:t>
            </a:r>
          </a:p>
        </p:txBody>
      </p:sp>
      <p:sp>
        <p:nvSpPr>
          <p:cNvPr id="208" name="Shape 20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u="sng">
                <a:solidFill>
                  <a:schemeClr val="hlink"/>
                </a:solidFill>
                <a:hlinkClick r:id="rId3"/>
              </a:rPr>
              <a:t>http://www.ausetute.com.au/aas.html</a:t>
            </a:r>
          </a:p>
          <a:p>
            <a:pPr lvl="0" rtl="0">
              <a:lnSpc>
                <a:spcPct val="100000"/>
              </a:lnSpc>
              <a:spcBef>
                <a:spcPts val="0"/>
              </a:spcBef>
              <a:spcAft>
                <a:spcPts val="0"/>
              </a:spcAft>
              <a:buNone/>
            </a:pPr>
            <a:r>
              <a:rPr lang="en" u="sng">
                <a:solidFill>
                  <a:schemeClr val="hlink"/>
                </a:solidFill>
                <a:hlinkClick r:id="rId4"/>
              </a:rPr>
              <a:t>http://web.nmsu.edu/~esevosti/report.htm</a:t>
            </a:r>
          </a:p>
          <a:p>
            <a:pPr lvl="0" rtl="0">
              <a:lnSpc>
                <a:spcPct val="100000"/>
              </a:lnSpc>
              <a:spcBef>
                <a:spcPts val="0"/>
              </a:spcBef>
              <a:spcAft>
                <a:spcPts val="0"/>
              </a:spcAft>
              <a:buNone/>
            </a:pPr>
            <a:r>
              <a:rPr lang="en" u="sng">
                <a:solidFill>
                  <a:schemeClr val="hlink"/>
                </a:solidFill>
                <a:hlinkClick r:id="rId5"/>
              </a:rPr>
              <a:t>http://wps.pearsoned.com.au/wps/grader</a:t>
            </a:r>
          </a:p>
          <a:p>
            <a:pPr lvl="0" rtl="0">
              <a:lnSpc>
                <a:spcPct val="100000"/>
              </a:lnSpc>
              <a:spcBef>
                <a:spcPts val="0"/>
              </a:spcBef>
              <a:spcAft>
                <a:spcPts val="0"/>
              </a:spcAft>
              <a:buNone/>
            </a:pPr>
            <a:r>
              <a:rPr lang="en" u="sng">
                <a:solidFill>
                  <a:schemeClr val="hlink"/>
                </a:solidFill>
                <a:hlinkClick r:id="rId6"/>
              </a:rPr>
              <a:t>http://www.liskeard.cornwall.sch.uk/images/Liskeard-Sixth-Form/Atomic-Absorption-Spectrometry.pdf</a:t>
            </a:r>
          </a:p>
          <a:p>
            <a:pPr lvl="0" rtl="0">
              <a:lnSpc>
                <a:spcPct val="100000"/>
              </a:lnSpc>
              <a:spcBef>
                <a:spcPts val="0"/>
              </a:spcBef>
              <a:spcAft>
                <a:spcPts val="0"/>
              </a:spcAft>
              <a:buNone/>
            </a:pPr>
            <a:endParaRPr>
              <a:solidFill>
                <a:srgbClr val="000000"/>
              </a:solidFill>
            </a:endParaRPr>
          </a:p>
          <a:p>
            <a:pPr lvl="0" rtl="0">
              <a:lnSpc>
                <a:spcPct val="100000"/>
              </a:lnSpc>
              <a:spcBef>
                <a:spcPts val="0"/>
              </a:spcBef>
              <a:spcAft>
                <a:spcPts val="0"/>
              </a:spcAft>
              <a:buNone/>
            </a:pPr>
            <a:endParaRPr>
              <a:solidFill>
                <a:srgbClr val="000000"/>
              </a:solidFill>
            </a:endParaRPr>
          </a:p>
          <a:p>
            <a:pPr lvl="0" rtl="0">
              <a:lnSpc>
                <a:spcPct val="100000"/>
              </a:lnSpc>
              <a:spcBef>
                <a:spcPts val="0"/>
              </a:spcBef>
              <a:spcAft>
                <a:spcPts val="0"/>
              </a:spcAft>
              <a:buNone/>
            </a:pPr>
            <a:endParaRPr>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What is it?</a:t>
            </a:r>
          </a:p>
        </p:txBody>
      </p:sp>
      <p:sp>
        <p:nvSpPr>
          <p:cNvPr id="73" name="Shape 7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Atomic absorption measures the amount of energy (in the form of photons of light, and thus a change in wavelength) absorbed by the sample. </a:t>
            </a:r>
          </a:p>
          <a:p>
            <a:pPr marL="457200" lvl="0" indent="-228600" rtl="0">
              <a:spcBef>
                <a:spcPts val="0"/>
              </a:spcBef>
            </a:pPr>
            <a:r>
              <a:rPr lang="en"/>
              <a:t>A detector compares the wavelengths transmitted by the sample with the wavelengths before they passed through the sample. </a:t>
            </a:r>
          </a:p>
          <a:p>
            <a:pPr marL="457200" lvl="0" indent="-228600" rtl="0">
              <a:spcBef>
                <a:spcPts val="0"/>
              </a:spcBef>
            </a:pPr>
            <a:r>
              <a:rPr lang="en"/>
              <a:t>Atoms have distinct patterns of wavelengths because of their unique configurations of the outer shells. </a:t>
            </a:r>
          </a:p>
          <a:p>
            <a:pPr marL="457200" lvl="0" indent="-228600" rtl="0">
              <a:spcBef>
                <a:spcPts val="0"/>
              </a:spcBef>
            </a:pPr>
            <a:r>
              <a:rPr lang="en"/>
              <a:t>Concentrations are in mg/L or ppm.</a:t>
            </a:r>
          </a:p>
          <a:p>
            <a:pPr marL="457200" lvl="0" indent="-228600">
              <a:spcBef>
                <a:spcPts val="0"/>
              </a:spcBef>
            </a:pPr>
            <a:r>
              <a:rPr lang="en"/>
              <a:t>So sensitive it can measure parts per billion (µg dm</a:t>
            </a:r>
            <a:r>
              <a:rPr lang="en" baseline="30000"/>
              <a:t>-3</a:t>
            </a:r>
            <a:r>
              <a:rPr lang="en"/>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rtl="0">
              <a:spcBef>
                <a:spcPts val="0"/>
              </a:spcBef>
              <a:buNone/>
            </a:pPr>
            <a:r>
              <a:rPr lang="en"/>
              <a:t>Elements detectable by atomic absorption are pink</a:t>
            </a:r>
          </a:p>
        </p:txBody>
      </p:sp>
      <p:pic>
        <p:nvPicPr>
          <p:cNvPr id="79" name="Shape 79"/>
          <p:cNvPicPr preferRelativeResize="0"/>
          <p:nvPr/>
        </p:nvPicPr>
        <p:blipFill>
          <a:blip r:embed="rId3">
            <a:alphaModFix/>
          </a:blip>
          <a:stretch>
            <a:fillRect/>
          </a:stretch>
        </p:blipFill>
        <p:spPr>
          <a:xfrm>
            <a:off x="946150" y="1149350"/>
            <a:ext cx="7251700" cy="284479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Where is it used?</a:t>
            </a:r>
          </a:p>
        </p:txBody>
      </p:sp>
      <p:sp>
        <p:nvSpPr>
          <p:cNvPr id="85" name="Shape 8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Used in clinical analysis to analyze metals in blood or urine.</a:t>
            </a:r>
          </a:p>
          <a:p>
            <a:pPr marL="457200" lvl="0" indent="-228600" rtl="0">
              <a:spcBef>
                <a:spcPts val="0"/>
              </a:spcBef>
            </a:pPr>
            <a:r>
              <a:rPr lang="en"/>
              <a:t>Used in environmental analysis to find the concentration of metal in our rivers, seawater, drinking water, and air.</a:t>
            </a:r>
          </a:p>
          <a:p>
            <a:pPr marL="457200" lvl="0" indent="-228600" rtl="0">
              <a:spcBef>
                <a:spcPts val="0"/>
              </a:spcBef>
            </a:pPr>
            <a:r>
              <a:rPr lang="en"/>
              <a:t>Used in pharmaceuticals to determine the amount of catalyst that is left over in the final product.</a:t>
            </a:r>
          </a:p>
          <a:p>
            <a:pPr marL="457200" lvl="0" indent="-228600">
              <a:spcBef>
                <a:spcPts val="0"/>
              </a:spcBef>
            </a:pPr>
            <a:r>
              <a:rPr lang="en"/>
              <a:t>Used in mines to determine the amount of gold in rocks.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Shape 90"/>
          <p:cNvPicPr preferRelativeResize="0"/>
          <p:nvPr/>
        </p:nvPicPr>
        <p:blipFill>
          <a:blip r:embed="rId3">
            <a:alphaModFix/>
          </a:blip>
          <a:stretch>
            <a:fillRect/>
          </a:stretch>
        </p:blipFill>
        <p:spPr>
          <a:xfrm>
            <a:off x="1611449" y="491637"/>
            <a:ext cx="5921100" cy="41602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endParaRPr/>
          </a:p>
        </p:txBody>
      </p:sp>
      <p:sp>
        <p:nvSpPr>
          <p:cNvPr id="96" name="Shape 9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endParaRPr/>
          </a:p>
        </p:txBody>
      </p:sp>
      <p:pic>
        <p:nvPicPr>
          <p:cNvPr id="97" name="Shape 97"/>
          <p:cNvPicPr preferRelativeResize="0"/>
          <p:nvPr/>
        </p:nvPicPr>
        <p:blipFill>
          <a:blip r:embed="rId3">
            <a:alphaModFix/>
          </a:blip>
          <a:stretch>
            <a:fillRect/>
          </a:stretch>
        </p:blipFill>
        <p:spPr>
          <a:xfrm>
            <a:off x="0" y="0"/>
            <a:ext cx="9143999" cy="463428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How it works</a:t>
            </a:r>
          </a:p>
        </p:txBody>
      </p:sp>
      <p:sp>
        <p:nvSpPr>
          <p:cNvPr id="103" name="Shape 10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In flame AAS a </a:t>
            </a:r>
            <a:r>
              <a:rPr lang="en" u="sng">
                <a:solidFill>
                  <a:schemeClr val="hlink"/>
                </a:solidFill>
                <a:hlinkClick r:id="rId3"/>
              </a:rPr>
              <a:t>nebulizer</a:t>
            </a:r>
            <a:r>
              <a:rPr lang="en"/>
              <a:t> is used to aspirate the sample into the flames.</a:t>
            </a:r>
          </a:p>
          <a:p>
            <a:pPr marL="457200" lvl="0" indent="-228600" rtl="0">
              <a:spcBef>
                <a:spcPts val="0"/>
              </a:spcBef>
            </a:pPr>
            <a:r>
              <a:rPr lang="en"/>
              <a:t>The light beam is generated by a </a:t>
            </a:r>
            <a:r>
              <a:rPr lang="en" u="sng">
                <a:solidFill>
                  <a:schemeClr val="hlink"/>
                </a:solidFill>
                <a:hlinkClick r:id="rId4"/>
              </a:rPr>
              <a:t>hollow-cathode lamp</a:t>
            </a:r>
            <a:r>
              <a:rPr lang="en"/>
              <a:t> that uses excited atoms of the same element being analyzed to produce the light. This is so that the energy being radiated corresponds directly to the wavelength being absorbed by the atomized sample. The lamp must be aligned so that it crosses the hottest part of the flame.</a:t>
            </a:r>
          </a:p>
          <a:p>
            <a:pPr marL="457200" lvl="0" indent="-228600" rtl="0">
              <a:spcBef>
                <a:spcPts val="0"/>
              </a:spcBef>
            </a:pPr>
            <a:r>
              <a:rPr lang="en"/>
              <a:t>The light that passes through the flame goes into a </a:t>
            </a:r>
            <a:r>
              <a:rPr lang="en" u="sng">
                <a:solidFill>
                  <a:schemeClr val="hlink"/>
                </a:solidFill>
                <a:hlinkClick r:id="rId5"/>
              </a:rPr>
              <a:t>monochromator</a:t>
            </a:r>
            <a:r>
              <a:rPr lang="en"/>
              <a:t> which is set to accept and transmit radiation at a specified wavelength.</a:t>
            </a:r>
          </a:p>
          <a:p>
            <a:pPr marL="457200" lvl="0" indent="-228600" rtl="0">
              <a:spcBef>
                <a:spcPts val="0"/>
              </a:spcBef>
            </a:pPr>
            <a:r>
              <a:rPr lang="en"/>
              <a:t>Then it travels into the </a:t>
            </a:r>
            <a:r>
              <a:rPr lang="en" u="sng">
                <a:solidFill>
                  <a:schemeClr val="hlink"/>
                </a:solidFill>
                <a:hlinkClick r:id="rId6"/>
              </a:rPr>
              <a:t>detector</a:t>
            </a:r>
            <a:r>
              <a:rPr lang="en"/>
              <a:t> which measures the intensity of the beam of light. When light hits metal in the solution the detector records that as absorption.</a:t>
            </a:r>
          </a:p>
          <a:p>
            <a:pPr lvl="0" rtl="0">
              <a:spcBef>
                <a:spcPts val="0"/>
              </a:spcBef>
              <a:buNone/>
            </a:pPr>
            <a:endParaRPr/>
          </a:p>
          <a:p>
            <a:pPr lvl="0">
              <a:spcBef>
                <a:spcPts val="0"/>
              </a:spcBef>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How it works</a:t>
            </a:r>
          </a:p>
        </p:txBody>
      </p:sp>
      <p:sp>
        <p:nvSpPr>
          <p:cNvPr id="109" name="Shape 10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a:spcBef>
                <a:spcPts val="0"/>
              </a:spcBef>
            </a:pPr>
            <a:r>
              <a:rPr lang="en"/>
              <a:t>The absorption is then shown on the </a:t>
            </a:r>
            <a:r>
              <a:rPr lang="en" u="sng">
                <a:solidFill>
                  <a:schemeClr val="hlink"/>
                </a:solidFill>
                <a:hlinkClick r:id="rId3"/>
              </a:rPr>
              <a:t>output device</a:t>
            </a:r>
            <a:r>
              <a:rPr lang="en"/>
              <a:t> by the data system.</a:t>
            </a:r>
          </a:p>
        </p:txBody>
      </p:sp>
    </p:spTree>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815</Words>
  <Application>Microsoft Office PowerPoint</Application>
  <PresentationFormat>On-screen Show (16:9)</PresentationFormat>
  <Paragraphs>85</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Proxima Nova</vt:lpstr>
      <vt:lpstr>Verdana</vt:lpstr>
      <vt:lpstr>spearmint</vt:lpstr>
      <vt:lpstr>Atomic Absorption Spectroscopy (AAS)</vt:lpstr>
      <vt:lpstr>History</vt:lpstr>
      <vt:lpstr>What is it?</vt:lpstr>
      <vt:lpstr>Elements detectable by atomic absorption are pink</vt:lpstr>
      <vt:lpstr>Where is it used?</vt:lpstr>
      <vt:lpstr>PowerPoint Presentation</vt:lpstr>
      <vt:lpstr>PowerPoint Presentation</vt:lpstr>
      <vt:lpstr>How it works</vt:lpstr>
      <vt:lpstr>How it works</vt:lpstr>
      <vt:lpstr>Nebulizer</vt:lpstr>
      <vt:lpstr>Hollow-Cathode Lamp</vt:lpstr>
      <vt:lpstr>Monochromator</vt:lpstr>
      <vt:lpstr>Detector</vt:lpstr>
      <vt:lpstr>Output Device</vt:lpstr>
      <vt:lpstr>PowerPoint Presentation</vt:lpstr>
      <vt:lpstr>Calibration Curve</vt:lpstr>
      <vt:lpstr>Example #1</vt:lpstr>
      <vt:lpstr>Example #2</vt:lpstr>
      <vt:lpstr>Example #3</vt:lpstr>
      <vt:lpstr>Practice Problems</vt:lpstr>
      <vt:lpstr>PowerPoint Presentation</vt:lpstr>
      <vt:lpstr>Line of best fit</vt:lpstr>
      <vt:lpstr>Answer</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Atomic Absorption Spectroscopy (AAS)</dc:title>
  <dc:creator>Donohue, Jennifer (jdonohue@psusd.us)</dc:creator>
  <cp:lastModifiedBy>Donohue, Jennifer (jdonohue@psusd.us)</cp:lastModifiedBy>
  <cp:revision>1</cp:revision>
  <dcterms:modified xsi:type="dcterms:W3CDTF">2016-06-06T18:06:47Z</dcterms:modified>
</cp:coreProperties>
</file>