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PT Sans Narrow" panose="020B0604020202020204" charset="0"/>
      <p:regular r:id="rId29"/>
      <p:bold r:id="rId30"/>
    </p:embeddedFont>
    <p:embeddedFont>
      <p:font typeface="Open Sans" panose="020B060402020202020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78054193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
              <a:t>Gel Electrophoresis</a:t>
            </a:r>
          </a:p>
        </p:txBody>
      </p:sp>
      <p:sp>
        <p:nvSpPr>
          <p:cNvPr id="67" name="Shape 67"/>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r>
              <a:rPr lang="en"/>
              <a:t>By: Sariah Arnold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Load the DNA Sample Into the Gel</a:t>
            </a:r>
          </a:p>
        </p:txBody>
      </p:sp>
      <p:sp>
        <p:nvSpPr>
          <p:cNvPr id="125" name="Shape 12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a:t>Materials</a:t>
            </a:r>
          </a:p>
          <a:p>
            <a:pPr marL="914400" lvl="1" indent="-342900" rtl="0">
              <a:spcBef>
                <a:spcPts val="0"/>
              </a:spcBef>
              <a:spcAft>
                <a:spcPts val="0"/>
              </a:spcAft>
              <a:buSzPct val="100000"/>
              <a:buChar char="➢"/>
            </a:pPr>
            <a:r>
              <a:rPr lang="en" sz="1800"/>
              <a:t>Electrophoresis box containing buffer and gel</a:t>
            </a:r>
          </a:p>
          <a:p>
            <a:pPr marL="914400" lvl="1" indent="-342900" rtl="0">
              <a:spcBef>
                <a:spcPts val="0"/>
              </a:spcBef>
              <a:spcAft>
                <a:spcPts val="0"/>
              </a:spcAft>
              <a:buSzPct val="100000"/>
              <a:buChar char="➢"/>
            </a:pPr>
            <a:r>
              <a:rPr lang="en" sz="1800"/>
              <a:t>Micropipette</a:t>
            </a:r>
          </a:p>
          <a:p>
            <a:pPr marL="914400" lvl="1" indent="-342900" rtl="0">
              <a:spcBef>
                <a:spcPts val="0"/>
              </a:spcBef>
              <a:spcAft>
                <a:spcPts val="0"/>
              </a:spcAft>
              <a:buSzPct val="100000"/>
              <a:buChar char="➢"/>
            </a:pPr>
            <a:r>
              <a:rPr lang="en" sz="1800"/>
              <a:t>Pipette tips</a:t>
            </a:r>
          </a:p>
          <a:p>
            <a:pPr marL="914400" lvl="1" indent="-342900" rtl="0">
              <a:spcBef>
                <a:spcPts val="0"/>
              </a:spcBef>
              <a:spcAft>
                <a:spcPts val="0"/>
              </a:spcAft>
              <a:buSzPct val="100000"/>
              <a:buChar char="➢"/>
            </a:pPr>
            <a:r>
              <a:rPr lang="en" sz="1800"/>
              <a:t>Loading buffer</a:t>
            </a:r>
          </a:p>
          <a:p>
            <a:pPr marL="914400" lvl="1" indent="-342900" rtl="0">
              <a:spcBef>
                <a:spcPts val="0"/>
              </a:spcBef>
              <a:spcAft>
                <a:spcPts val="0"/>
              </a:spcAft>
              <a:buSzPct val="100000"/>
              <a:buChar char="➢"/>
            </a:pPr>
            <a:r>
              <a:rPr lang="en" sz="1800"/>
              <a:t>DNA sample</a:t>
            </a:r>
          </a:p>
          <a:p>
            <a:pPr marL="914400" lvl="1" indent="-342900" rtl="0">
              <a:spcBef>
                <a:spcPts val="0"/>
              </a:spcBef>
              <a:spcAft>
                <a:spcPts val="0"/>
              </a:spcAft>
              <a:buSzPct val="100000"/>
              <a:buChar char="➢"/>
            </a:pPr>
            <a:r>
              <a:rPr lang="en" sz="1800"/>
              <a:t>DNA size standard</a:t>
            </a:r>
          </a:p>
          <a:p>
            <a:pPr marL="457200" lvl="0" indent="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Load the DNA Sample Into the Gel</a:t>
            </a:r>
          </a:p>
          <a:p>
            <a:pPr lvl="0">
              <a:spcBef>
                <a:spcPts val="0"/>
              </a:spcBef>
              <a:buNone/>
            </a:pPr>
            <a:endParaRPr/>
          </a:p>
        </p:txBody>
      </p:sp>
      <p:sp>
        <p:nvSpPr>
          <p:cNvPr id="131" name="Shape 13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317500" rtl="0">
              <a:lnSpc>
                <a:spcPct val="125000"/>
              </a:lnSpc>
              <a:spcBef>
                <a:spcPts val="0"/>
              </a:spcBef>
              <a:spcAft>
                <a:spcPts val="0"/>
              </a:spcAft>
              <a:buSzPct val="100000"/>
              <a:buChar char="❖"/>
            </a:pPr>
            <a:r>
              <a:rPr lang="en" sz="1400"/>
              <a:t>With a clean pipette tip, use the micropipette to suck up some loading buffer, then add it to the DNA sample</a:t>
            </a:r>
          </a:p>
          <a:p>
            <a:pPr marL="914400" lvl="1" indent="-228600" rtl="0">
              <a:lnSpc>
                <a:spcPct val="125000"/>
              </a:lnSpc>
              <a:spcBef>
                <a:spcPts val="0"/>
              </a:spcBef>
              <a:spcAft>
                <a:spcPts val="0"/>
              </a:spcAft>
              <a:buChar char="➢"/>
            </a:pPr>
            <a:r>
              <a:rPr lang="en"/>
              <a:t>DNA samples are prepared in a clear liquid solution that would be hard to see if you tried to load it directly into well. The loading buffer contains a dye that makes the sample easy to see. It’s also slightly goopy. This makes the DNA sample thicker. DNA size standard already contains loading buffer.</a:t>
            </a:r>
          </a:p>
          <a:p>
            <a:pPr marL="457200" lvl="0" indent="-317500" rtl="0">
              <a:lnSpc>
                <a:spcPct val="125000"/>
              </a:lnSpc>
              <a:spcBef>
                <a:spcPts val="0"/>
              </a:spcBef>
              <a:spcAft>
                <a:spcPts val="0"/>
              </a:spcAft>
              <a:buSzPct val="100000"/>
              <a:buChar char="❖"/>
            </a:pPr>
            <a:r>
              <a:rPr lang="en" sz="1400"/>
              <a:t>Use the micropipette to transfer the DNA sample from the tube into the well of the gel.</a:t>
            </a:r>
          </a:p>
          <a:p>
            <a:pPr marL="457200" lvl="0" indent="-317500" rtl="0">
              <a:lnSpc>
                <a:spcPct val="125000"/>
              </a:lnSpc>
              <a:spcBef>
                <a:spcPts val="0"/>
              </a:spcBef>
              <a:spcAft>
                <a:spcPts val="0"/>
              </a:spcAft>
              <a:buSzPct val="100000"/>
              <a:buChar char="❖"/>
            </a:pPr>
            <a:r>
              <a:rPr lang="en" sz="1400"/>
              <a:t>Use micropipette to transfer the DNA size standard from the tube into the well of the gel.</a:t>
            </a:r>
          </a:p>
          <a:p>
            <a:pPr marL="914400" lvl="1" indent="-228600">
              <a:lnSpc>
                <a:spcPct val="125000"/>
              </a:lnSpc>
              <a:spcBef>
                <a:spcPts val="0"/>
              </a:spcBef>
              <a:spcAft>
                <a:spcPts val="0"/>
              </a:spcAft>
              <a:buChar char="➢"/>
            </a:pPr>
            <a:r>
              <a:rPr lang="en"/>
              <a:t>DNA size standard contains DNA strands of known lengths. Running it on the gel will give you a reference by which to estimate the lengths of the DNA strands in your sample.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Hook Up the Electrical Current and Run the Gel</a:t>
            </a:r>
          </a:p>
        </p:txBody>
      </p:sp>
      <p:sp>
        <p:nvSpPr>
          <p:cNvPr id="137" name="Shape 13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a:t>Materials</a:t>
            </a:r>
          </a:p>
          <a:p>
            <a:pPr marL="914400" lvl="1" indent="-342900" rtl="0">
              <a:spcBef>
                <a:spcPts val="0"/>
              </a:spcBef>
              <a:buSzPct val="100000"/>
              <a:buChar char="➢"/>
            </a:pPr>
            <a:r>
              <a:rPr lang="en" sz="1800"/>
              <a:t>Electrophoresis Box</a:t>
            </a:r>
          </a:p>
          <a:p>
            <a:pPr marL="914400" lvl="1" indent="-342900">
              <a:spcBef>
                <a:spcPts val="0"/>
              </a:spcBef>
              <a:buSzPct val="100000"/>
              <a:buChar char="➢"/>
            </a:pPr>
            <a:r>
              <a:rPr lang="en" sz="1800"/>
              <a:t>Power Supply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Hook Up the Electrical Current and Run the Gel</a:t>
            </a:r>
          </a:p>
          <a:p>
            <a:pPr lvl="0">
              <a:spcBef>
                <a:spcPts val="0"/>
              </a:spcBef>
              <a:buNone/>
            </a:pPr>
            <a:endParaRPr/>
          </a:p>
        </p:txBody>
      </p:sp>
      <p:sp>
        <p:nvSpPr>
          <p:cNvPr id="143" name="Shape 14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spcAft>
                <a:spcPts val="0"/>
              </a:spcAft>
              <a:buChar char="❖"/>
            </a:pPr>
            <a:r>
              <a:rPr lang="en" sz="1100"/>
              <a:t>Plug cords into corresponding outlets on the power supply and the electrophoresis box.</a:t>
            </a:r>
          </a:p>
          <a:p>
            <a:pPr marL="914400" lvl="1" indent="-298450" rtl="0">
              <a:spcBef>
                <a:spcPts val="0"/>
              </a:spcBef>
              <a:spcAft>
                <a:spcPts val="0"/>
              </a:spcAft>
              <a:buSzPct val="100000"/>
              <a:buChar char="➢"/>
            </a:pPr>
            <a:r>
              <a:rPr lang="en" sz="1100"/>
              <a:t>When you turn on the power, the black end will generate a negative charge. The red end will generate a positive charge. Together, they will pass the current through the gel. DNA has a negative charge. To move the DNA through the gel, you must put the black cord - the negative charge - closest to the wells.</a:t>
            </a:r>
          </a:p>
          <a:p>
            <a:pPr marL="457200" lvl="0" indent="-228600" rtl="0">
              <a:spcBef>
                <a:spcPts val="0"/>
              </a:spcBef>
              <a:spcAft>
                <a:spcPts val="0"/>
              </a:spcAft>
              <a:buChar char="❖"/>
            </a:pPr>
            <a:r>
              <a:rPr lang="en" sz="1100"/>
              <a:t>Turn on power supply.</a:t>
            </a:r>
          </a:p>
          <a:p>
            <a:pPr marL="914400" lvl="1" indent="-298450" rtl="0">
              <a:spcBef>
                <a:spcPts val="0"/>
              </a:spcBef>
              <a:spcAft>
                <a:spcPts val="0"/>
              </a:spcAft>
              <a:buSzPct val="100000"/>
              <a:buChar char="➢"/>
            </a:pPr>
            <a:r>
              <a:rPr lang="en" sz="1100"/>
              <a:t>The gel is now running.</a:t>
            </a:r>
          </a:p>
          <a:p>
            <a:pPr marL="457200" lvl="0" indent="-228600" rtl="0">
              <a:spcBef>
                <a:spcPts val="0"/>
              </a:spcBef>
              <a:spcAft>
                <a:spcPts val="0"/>
              </a:spcAft>
              <a:buChar char="❖"/>
            </a:pPr>
            <a:r>
              <a:rPr lang="en" sz="1100"/>
              <a:t>Check for tiny air bubbles coming out of the electrodes at both ends of the electrophoresis box. </a:t>
            </a:r>
          </a:p>
          <a:p>
            <a:pPr marL="914400" lvl="1" indent="-228600" rtl="0">
              <a:spcBef>
                <a:spcPts val="0"/>
              </a:spcBef>
              <a:spcAft>
                <a:spcPts val="0"/>
              </a:spcAft>
              <a:buChar char="➢"/>
            </a:pPr>
            <a:r>
              <a:rPr lang="en" sz="1100"/>
              <a:t>proof current is running</a:t>
            </a:r>
          </a:p>
          <a:p>
            <a:pPr marL="457200" lvl="0" indent="0" rtl="0">
              <a:spcBef>
                <a:spcPts val="0"/>
              </a:spcBef>
              <a:spcAft>
                <a:spcPts val="0"/>
              </a:spcAft>
              <a:buNone/>
            </a:pPr>
            <a:r>
              <a:rPr lang="en" sz="1100"/>
              <a:t>Repelled by the negative charge, the DNA moves through the gel toward the positive charge at the other end. Short DNA strands move through the holes in the gel more quickly than long strands. Over time, the shorter DNA strands will migrate farther from the starting point than the longer strands. We can’t actually see the migrating DNA bands, but we can see the blue dye from the loading buffer as it migrates.</a:t>
            </a:r>
          </a:p>
          <a:p>
            <a:pPr marL="457200" lvl="0" indent="-228600">
              <a:spcBef>
                <a:spcPts val="0"/>
              </a:spcBef>
              <a:spcAft>
                <a:spcPts val="0"/>
              </a:spcAft>
              <a:buChar char="❖"/>
            </a:pPr>
            <a:r>
              <a:rPr lang="en" sz="1100"/>
              <a:t>Take the gel mold out of the electrophoresis box.</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Stain the Gel and Analyze the Results</a:t>
            </a:r>
          </a:p>
        </p:txBody>
      </p:sp>
      <p:sp>
        <p:nvSpPr>
          <p:cNvPr id="149" name="Shape 14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a:t>Materials</a:t>
            </a:r>
          </a:p>
          <a:p>
            <a:pPr marL="914400" lvl="1" indent="-342900" rtl="0">
              <a:spcBef>
                <a:spcPts val="0"/>
              </a:spcBef>
              <a:spcAft>
                <a:spcPts val="0"/>
              </a:spcAft>
              <a:buSzPct val="100000"/>
              <a:buChar char="➢"/>
            </a:pPr>
            <a:r>
              <a:rPr lang="en" sz="1800"/>
              <a:t>DNA Staining Solution (ethidium bromide)</a:t>
            </a:r>
          </a:p>
          <a:p>
            <a:pPr marL="1371600" lvl="2" indent="-342900" rtl="0">
              <a:spcBef>
                <a:spcPts val="0"/>
              </a:spcBef>
              <a:spcAft>
                <a:spcPts val="0"/>
              </a:spcAft>
              <a:buSzPct val="100000"/>
              <a:buChar char="■"/>
            </a:pPr>
            <a:r>
              <a:rPr lang="en" sz="1800"/>
              <a:t>Ethidium bromide will bind to the DNA (fits between the rungs of the DNA ladder) and show up under a fluorescent light. This allows us to see the large groups of stained DNA strands. They show up as bands in gel.</a:t>
            </a:r>
          </a:p>
          <a:p>
            <a:pPr marL="914400" lvl="1" indent="-342900" rtl="0">
              <a:spcBef>
                <a:spcPts val="0"/>
              </a:spcBef>
              <a:spcAft>
                <a:spcPts val="0"/>
              </a:spcAft>
              <a:buSzPct val="100000"/>
              <a:buChar char="➢"/>
            </a:pPr>
            <a:r>
              <a:rPr lang="en" sz="1800"/>
              <a:t>UV (ultraviolet) light box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Stain the Gel and Analyze the Results</a:t>
            </a:r>
          </a:p>
          <a:p>
            <a:pPr lvl="0">
              <a:spcBef>
                <a:spcPts val="0"/>
              </a:spcBef>
              <a:buNone/>
            </a:pPr>
            <a:endParaRPr/>
          </a:p>
        </p:txBody>
      </p:sp>
      <p:sp>
        <p:nvSpPr>
          <p:cNvPr id="155" name="Shape 15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spcAft>
                <a:spcPts val="0"/>
              </a:spcAft>
              <a:buChar char="❖"/>
            </a:pPr>
            <a:r>
              <a:rPr lang="en" sz="1100">
                <a:solidFill>
                  <a:srgbClr val="000000"/>
                </a:solidFill>
              </a:rPr>
              <a:t>T</a:t>
            </a:r>
            <a:r>
              <a:rPr lang="en" sz="1100"/>
              <a:t>ake the gel out of the mold and put it into the DNA staining solution. </a:t>
            </a:r>
          </a:p>
          <a:p>
            <a:pPr marL="914400" lvl="1" indent="-228600" rtl="0">
              <a:spcBef>
                <a:spcPts val="0"/>
              </a:spcBef>
              <a:spcAft>
                <a:spcPts val="0"/>
              </a:spcAft>
              <a:buChar char="➢"/>
            </a:pPr>
            <a:r>
              <a:rPr lang="en" sz="1100"/>
              <a:t>Wear gloves for this step - avoid direct contact with the staining solution. (Since ethidium bromide binds to DNA, it can damage the DNA in your cells.)</a:t>
            </a:r>
          </a:p>
          <a:p>
            <a:pPr marL="457200" lvl="0" indent="-228600" rtl="0">
              <a:spcBef>
                <a:spcPts val="0"/>
              </a:spcBef>
              <a:spcAft>
                <a:spcPts val="0"/>
              </a:spcAft>
              <a:buChar char="❖"/>
            </a:pPr>
            <a:r>
              <a:rPr lang="en" sz="1100"/>
              <a:t>Takes about half an hour to stain the DNA in the gel.</a:t>
            </a:r>
          </a:p>
          <a:p>
            <a:pPr marL="457200" lvl="0" indent="-228600" rtl="0">
              <a:spcBef>
                <a:spcPts val="0"/>
              </a:spcBef>
              <a:spcAft>
                <a:spcPts val="0"/>
              </a:spcAft>
              <a:buChar char="❖"/>
            </a:pPr>
            <a:r>
              <a:rPr lang="en" sz="1100"/>
              <a:t>Remove the gel from the staining solution and place it on the UV light box. </a:t>
            </a:r>
          </a:p>
          <a:p>
            <a:pPr marL="914400" lvl="1" indent="-228600" rtl="0">
              <a:spcBef>
                <a:spcPts val="0"/>
              </a:spcBef>
              <a:spcAft>
                <a:spcPts val="0"/>
              </a:spcAft>
              <a:buChar char="➢"/>
            </a:pPr>
            <a:r>
              <a:rPr lang="en" sz="1100"/>
              <a:t>Wear protective goggles (UV light can damage your eyes).</a:t>
            </a:r>
          </a:p>
          <a:p>
            <a:pPr marL="457200" lvl="0" indent="-228600" rtl="0">
              <a:spcBef>
                <a:spcPts val="0"/>
              </a:spcBef>
              <a:spcAft>
                <a:spcPts val="0"/>
              </a:spcAft>
              <a:buChar char="❖"/>
            </a:pPr>
            <a:r>
              <a:rPr lang="en" sz="1100"/>
              <a:t>Compare the bands from the DNA sample with the bands of known length from the DNA size standard. Determine an estimated length, in base pairs (bp), for each band in your DNA sample. </a:t>
            </a:r>
          </a:p>
          <a:p>
            <a:pPr marL="914400" lvl="1" indent="-228600" rtl="0">
              <a:spcBef>
                <a:spcPts val="0"/>
              </a:spcBef>
              <a:spcAft>
                <a:spcPts val="0"/>
              </a:spcAft>
              <a:buChar char="➢"/>
            </a:pPr>
            <a:r>
              <a:rPr lang="en" sz="1100"/>
              <a:t>Electrophoresis cannot tell us the exact DNA lengths of DNA strands, just a good estimate.</a:t>
            </a:r>
          </a:p>
          <a:p>
            <a:pPr marL="914400" lvl="1" indent="-228600">
              <a:spcBef>
                <a:spcPts val="0"/>
              </a:spcBef>
              <a:spcAft>
                <a:spcPts val="0"/>
              </a:spcAft>
              <a:buChar char="➢"/>
            </a:pPr>
            <a:r>
              <a:rPr lang="en" sz="1100"/>
              <a:t>The estimated length (in base pairs) of each band in your DNA sample is based on how they line up with the bands of known length in the DNA size standard.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Sample Analysis (Proteins)</a:t>
            </a:r>
          </a:p>
          <a:p>
            <a:pPr lvl="0">
              <a:spcBef>
                <a:spcPts val="0"/>
              </a:spcBef>
              <a:buNone/>
            </a:pPr>
            <a:endParaRPr/>
          </a:p>
        </p:txBody>
      </p:sp>
      <p:sp>
        <p:nvSpPr>
          <p:cNvPr id="161" name="Shape 16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a:t>http://www.aesociety.org/areas/pdfs/Garfin_1DE_WebArticle9-07.pdf</a:t>
            </a:r>
          </a:p>
          <a:p>
            <a:pPr marL="457200" lvl="0" indent="-228600">
              <a:spcBef>
                <a:spcPts val="0"/>
              </a:spcBef>
              <a:buChar char="❖"/>
            </a:pPr>
            <a:endParaRPr/>
          </a:p>
        </p:txBody>
      </p:sp>
      <p:pic>
        <p:nvPicPr>
          <p:cNvPr id="162" name="Shape 162"/>
          <p:cNvPicPr preferRelativeResize="0"/>
          <p:nvPr/>
        </p:nvPicPr>
        <p:blipFill>
          <a:blip r:embed="rId3">
            <a:alphaModFix/>
          </a:blip>
          <a:stretch>
            <a:fillRect/>
          </a:stretch>
        </p:blipFill>
        <p:spPr>
          <a:xfrm>
            <a:off x="1241325" y="1755625"/>
            <a:ext cx="6759999" cy="29454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Sample Analysis (DNA)</a:t>
            </a:r>
          </a:p>
        </p:txBody>
      </p:sp>
      <p:sp>
        <p:nvSpPr>
          <p:cNvPr id="168" name="Shape 168"/>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endParaRPr/>
          </a:p>
        </p:txBody>
      </p:sp>
      <p:pic>
        <p:nvPicPr>
          <p:cNvPr id="169" name="Shape 169"/>
          <p:cNvPicPr preferRelativeResize="0"/>
          <p:nvPr/>
        </p:nvPicPr>
        <p:blipFill>
          <a:blip r:embed="rId3">
            <a:alphaModFix/>
          </a:blip>
          <a:stretch>
            <a:fillRect/>
          </a:stretch>
        </p:blipFill>
        <p:spPr>
          <a:xfrm>
            <a:off x="2458225" y="1395049"/>
            <a:ext cx="4227550" cy="317397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Sample Analysis (RNA) </a:t>
            </a:r>
          </a:p>
        </p:txBody>
      </p:sp>
      <p:sp>
        <p:nvSpPr>
          <p:cNvPr id="175" name="Shape 175"/>
          <p:cNvSpPr txBox="1">
            <a:spLocks noGrp="1"/>
          </p:cNvSpPr>
          <p:nvPr>
            <p:ph type="body" idx="1"/>
          </p:nvPr>
        </p:nvSpPr>
        <p:spPr>
          <a:xfrm>
            <a:off x="311700" y="1266175"/>
            <a:ext cx="3999900" cy="3302700"/>
          </a:xfrm>
          <a:prstGeom prst="rect">
            <a:avLst/>
          </a:prstGeom>
        </p:spPr>
        <p:txBody>
          <a:bodyPr lIns="91425" tIns="91425" rIns="91425" bIns="91425" anchor="t" anchorCtr="0">
            <a:noAutofit/>
          </a:bodyPr>
          <a:lstStyle/>
          <a:p>
            <a:pPr lvl="0">
              <a:spcBef>
                <a:spcPts val="0"/>
              </a:spcBef>
              <a:buNone/>
            </a:pPr>
            <a:endParaRPr/>
          </a:p>
        </p:txBody>
      </p:sp>
      <p:pic>
        <p:nvPicPr>
          <p:cNvPr id="176" name="Shape 176"/>
          <p:cNvPicPr preferRelativeResize="0"/>
          <p:nvPr/>
        </p:nvPicPr>
        <p:blipFill>
          <a:blip r:embed="rId3">
            <a:alphaModFix/>
          </a:blip>
          <a:stretch>
            <a:fillRect/>
          </a:stretch>
        </p:blipFill>
        <p:spPr>
          <a:xfrm>
            <a:off x="311700" y="1266325"/>
            <a:ext cx="3999900" cy="2625571"/>
          </a:xfrm>
          <a:prstGeom prst="rect">
            <a:avLst/>
          </a:prstGeom>
          <a:noFill/>
          <a:ln>
            <a:noFill/>
          </a:ln>
        </p:spPr>
      </p:pic>
      <p:sp>
        <p:nvSpPr>
          <p:cNvPr id="177" name="Shape 177"/>
          <p:cNvSpPr txBox="1">
            <a:spLocks noGrp="1"/>
          </p:cNvSpPr>
          <p:nvPr>
            <p:ph type="body" idx="2"/>
          </p:nvPr>
        </p:nvSpPr>
        <p:spPr>
          <a:xfrm>
            <a:off x="4832400" y="1266175"/>
            <a:ext cx="3999900" cy="3302700"/>
          </a:xfrm>
          <a:prstGeom prst="rect">
            <a:avLst/>
          </a:prstGeom>
        </p:spPr>
        <p:txBody>
          <a:bodyPr lIns="91425" tIns="91425" rIns="91425" bIns="91425" anchor="t" anchorCtr="0">
            <a:noAutofit/>
          </a:bodyPr>
          <a:lstStyle/>
          <a:p>
            <a:pPr lvl="0">
              <a:lnSpc>
                <a:spcPct val="150000"/>
              </a:lnSpc>
              <a:spcBef>
                <a:spcPts val="0"/>
              </a:spcBef>
              <a:spcAft>
                <a:spcPts val="0"/>
              </a:spcAft>
              <a:buNone/>
            </a:pPr>
            <a:r>
              <a:rPr lang="en" sz="1200"/>
              <a:t>The A260 value for our tumor RNA sample was 0.184 which we used to calculate the RNA concentration using Beer's law of A=EBC.  With an absorbance value of 0.184, an E value of 50 for RNA, and a path length of 1cm, the concentration of RNA for our tumor sample is 0.368ug/uL.  With our elution volume of 17.4 uL our total tumor elution mass was 6.40 ug  With a A260 value of 0.059 for our reference value, using Beer's law we get a concentration of 0.118 ug/uL.  With an elution volume of 17.6 uL, our total reference mass is 2.08 ug.</a:t>
            </a:r>
          </a:p>
          <a:p>
            <a:pPr lvl="0">
              <a:spcBef>
                <a:spcPts val="0"/>
              </a:spcBef>
              <a:spcAft>
                <a:spcPts val="0"/>
              </a:spcAft>
              <a:buNone/>
            </a:pPr>
            <a:endParaRPr sz="1050">
              <a:solidFill>
                <a:srgbClr val="868686"/>
              </a:solidFill>
              <a:latin typeface="Arial"/>
              <a:ea typeface="Arial"/>
              <a:cs typeface="Arial"/>
              <a:sym typeface="Arial"/>
            </a:endParaRPr>
          </a:p>
          <a:p>
            <a:pPr lvl="0">
              <a:spcBef>
                <a:spcPts val="0"/>
              </a:spcBef>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83625" y="812228"/>
            <a:ext cx="2808000" cy="1711500"/>
          </a:xfrm>
          <a:prstGeom prst="rect">
            <a:avLst/>
          </a:prstGeom>
        </p:spPr>
        <p:txBody>
          <a:bodyPr lIns="91425" tIns="91425" rIns="91425" bIns="91425" anchor="b" anchorCtr="0">
            <a:noAutofit/>
          </a:bodyPr>
          <a:lstStyle/>
          <a:p>
            <a:pPr lvl="0">
              <a:spcBef>
                <a:spcPts val="0"/>
              </a:spcBef>
              <a:buNone/>
            </a:pPr>
            <a:r>
              <a:rPr lang="en" sz="3600"/>
              <a:t>Practice Problem</a:t>
            </a:r>
          </a:p>
        </p:txBody>
      </p:sp>
      <p:pic>
        <p:nvPicPr>
          <p:cNvPr id="183" name="Shape 183"/>
          <p:cNvPicPr preferRelativeResize="0"/>
          <p:nvPr/>
        </p:nvPicPr>
        <p:blipFill>
          <a:blip r:embed="rId3">
            <a:alphaModFix/>
          </a:blip>
          <a:stretch>
            <a:fillRect/>
          </a:stretch>
        </p:blipFill>
        <p:spPr>
          <a:xfrm>
            <a:off x="3084373" y="476275"/>
            <a:ext cx="5824277" cy="4092724"/>
          </a:xfrm>
          <a:prstGeom prst="rect">
            <a:avLst/>
          </a:prstGeom>
          <a:noFill/>
          <a:ln>
            <a:noFill/>
          </a:ln>
        </p:spPr>
      </p:pic>
      <p:sp>
        <p:nvSpPr>
          <p:cNvPr id="184" name="Shape 184"/>
          <p:cNvSpPr/>
          <p:nvPr/>
        </p:nvSpPr>
        <p:spPr>
          <a:xfrm>
            <a:off x="3217000" y="2037125"/>
            <a:ext cx="599100" cy="258000"/>
          </a:xfrm>
          <a:prstGeom prst="rect">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5" name="Shape 185"/>
          <p:cNvSpPr/>
          <p:nvPr/>
        </p:nvSpPr>
        <p:spPr>
          <a:xfrm>
            <a:off x="3217000" y="2646725"/>
            <a:ext cx="599100" cy="258000"/>
          </a:xfrm>
          <a:prstGeom prst="rect">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6" name="Shape 186"/>
          <p:cNvSpPr/>
          <p:nvPr/>
        </p:nvSpPr>
        <p:spPr>
          <a:xfrm>
            <a:off x="3217000" y="3637325"/>
            <a:ext cx="599100" cy="258000"/>
          </a:xfrm>
          <a:prstGeom prst="rect">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7" name="Shape 187"/>
          <p:cNvSpPr/>
          <p:nvPr/>
        </p:nvSpPr>
        <p:spPr>
          <a:xfrm>
            <a:off x="3217000" y="3798950"/>
            <a:ext cx="599100" cy="258000"/>
          </a:xfrm>
          <a:prstGeom prst="rect">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8" name="Shape 188"/>
          <p:cNvSpPr/>
          <p:nvPr/>
        </p:nvSpPr>
        <p:spPr>
          <a:xfrm>
            <a:off x="3217000" y="3408725"/>
            <a:ext cx="599100" cy="258000"/>
          </a:xfrm>
          <a:prstGeom prst="rect">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9" name="Shape 189"/>
          <p:cNvSpPr txBox="1">
            <a:spLocks noGrp="1"/>
          </p:cNvSpPr>
          <p:nvPr>
            <p:ph type="title"/>
          </p:nvPr>
        </p:nvSpPr>
        <p:spPr>
          <a:xfrm>
            <a:off x="418775" y="2183828"/>
            <a:ext cx="2808000" cy="1711500"/>
          </a:xfrm>
          <a:prstGeom prst="rect">
            <a:avLst/>
          </a:prstGeom>
        </p:spPr>
        <p:txBody>
          <a:bodyPr lIns="91425" tIns="91425" rIns="91425" bIns="91425" anchor="b" anchorCtr="0">
            <a:noAutofit/>
          </a:bodyPr>
          <a:lstStyle/>
          <a:p>
            <a:pPr lvl="0" rtl="0">
              <a:spcBef>
                <a:spcPts val="0"/>
              </a:spcBef>
              <a:buNone/>
            </a:pPr>
            <a:r>
              <a:rPr lang="en" sz="1800" b="0">
                <a:solidFill>
                  <a:schemeClr val="dk2"/>
                </a:solidFill>
                <a:latin typeface="Open Sans"/>
                <a:ea typeface="Open Sans"/>
                <a:cs typeface="Open Sans"/>
                <a:sym typeface="Open Sans"/>
              </a:rPr>
              <a:t>Estimate the values of the bands in Lane B.</a:t>
            </a:r>
          </a:p>
          <a:p>
            <a:pPr lvl="0" rt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Definition</a:t>
            </a:r>
          </a:p>
        </p:txBody>
      </p:sp>
      <p:sp>
        <p:nvSpPr>
          <p:cNvPr id="73" name="Shape 7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b="1" u="sng">
                <a:solidFill>
                  <a:srgbClr val="222222"/>
                </a:solidFill>
              </a:rPr>
              <a:t>Gel Electrophoresis -</a:t>
            </a:r>
            <a:r>
              <a:rPr lang="en">
                <a:solidFill>
                  <a:srgbClr val="222222"/>
                </a:solidFill>
                <a:highlight>
                  <a:srgbClr val="FFFFFF"/>
                </a:highlight>
              </a:rPr>
              <a:t> a laboratory method used to separate mixtures of DNA, RNA, or proteins according to molecular size. </a:t>
            </a:r>
          </a:p>
          <a:p>
            <a:pPr marL="914400" lvl="1" indent="-342900">
              <a:spcBef>
                <a:spcPts val="0"/>
              </a:spcBef>
              <a:buSzPct val="100000"/>
              <a:buChar char="➢"/>
            </a:pPr>
            <a:r>
              <a:rPr lang="en" sz="1800">
                <a:solidFill>
                  <a:srgbClr val="222222"/>
                </a:solidFill>
                <a:highlight>
                  <a:srgbClr val="FFFFFF"/>
                </a:highlight>
              </a:rPr>
              <a:t>In </a:t>
            </a:r>
            <a:r>
              <a:rPr lang="en" sz="1800">
                <a:solidFill>
                  <a:srgbClr val="222222"/>
                </a:solidFill>
              </a:rPr>
              <a:t>gel electrophoresis</a:t>
            </a:r>
            <a:r>
              <a:rPr lang="en" sz="1800">
                <a:solidFill>
                  <a:srgbClr val="222222"/>
                </a:solidFill>
                <a:highlight>
                  <a:srgbClr val="FFFFFF"/>
                </a:highlight>
              </a:rPr>
              <a:t>, the molecules that are to be separated are pushed by an electrical field through a </a:t>
            </a:r>
            <a:r>
              <a:rPr lang="en" sz="1800">
                <a:solidFill>
                  <a:srgbClr val="222222"/>
                </a:solidFill>
              </a:rPr>
              <a:t>gel</a:t>
            </a:r>
            <a:r>
              <a:rPr lang="en" sz="1800">
                <a:solidFill>
                  <a:srgbClr val="222222"/>
                </a:solidFill>
                <a:highlight>
                  <a:srgbClr val="FFFFFF"/>
                </a:highlight>
              </a:rPr>
              <a:t> that contains small pores.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733575" y="1666878"/>
            <a:ext cx="2808000" cy="1711500"/>
          </a:xfrm>
          <a:prstGeom prst="rect">
            <a:avLst/>
          </a:prstGeom>
        </p:spPr>
        <p:txBody>
          <a:bodyPr lIns="91425" tIns="91425" rIns="91425" bIns="91425" anchor="b" anchorCtr="0">
            <a:noAutofit/>
          </a:bodyPr>
          <a:lstStyle/>
          <a:p>
            <a:pPr lvl="0" rtl="0">
              <a:spcBef>
                <a:spcPts val="0"/>
              </a:spcBef>
              <a:buNone/>
            </a:pPr>
            <a:r>
              <a:rPr lang="en" sz="3600"/>
              <a:t>Practice Problem</a:t>
            </a:r>
          </a:p>
          <a:p>
            <a:pPr lvl="0" rtl="0">
              <a:spcBef>
                <a:spcPts val="0"/>
              </a:spcBef>
              <a:buNone/>
            </a:pPr>
            <a:endParaRPr/>
          </a:p>
        </p:txBody>
      </p:sp>
      <p:pic>
        <p:nvPicPr>
          <p:cNvPr id="195" name="Shape 195"/>
          <p:cNvPicPr preferRelativeResize="0"/>
          <p:nvPr/>
        </p:nvPicPr>
        <p:blipFill>
          <a:blip r:embed="rId3">
            <a:alphaModFix/>
          </a:blip>
          <a:stretch>
            <a:fillRect/>
          </a:stretch>
        </p:blipFill>
        <p:spPr>
          <a:xfrm>
            <a:off x="3084373" y="476275"/>
            <a:ext cx="5824277" cy="409272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Practice Problem</a:t>
            </a:r>
          </a:p>
        </p:txBody>
      </p:sp>
      <p:sp>
        <p:nvSpPr>
          <p:cNvPr id="201" name="Shape 201"/>
          <p:cNvSpPr txBox="1">
            <a:spLocks noGrp="1"/>
          </p:cNvSpPr>
          <p:nvPr>
            <p:ph type="body" idx="1"/>
          </p:nvPr>
        </p:nvSpPr>
        <p:spPr>
          <a:xfrm>
            <a:off x="311700" y="1266325"/>
            <a:ext cx="2914200" cy="3302700"/>
          </a:xfrm>
          <a:prstGeom prst="rect">
            <a:avLst/>
          </a:prstGeom>
        </p:spPr>
        <p:txBody>
          <a:bodyPr lIns="91425" tIns="91425" rIns="91425" bIns="91425" anchor="t" anchorCtr="0">
            <a:noAutofit/>
          </a:bodyPr>
          <a:lstStyle/>
          <a:p>
            <a:pPr lvl="0">
              <a:spcBef>
                <a:spcPts val="0"/>
              </a:spcBef>
              <a:buNone/>
            </a:pPr>
            <a:r>
              <a:rPr lang="en"/>
              <a:t>What is the problem with the tumor and reference samples? </a:t>
            </a:r>
          </a:p>
        </p:txBody>
      </p:sp>
      <p:pic>
        <p:nvPicPr>
          <p:cNvPr id="202" name="Shape 202"/>
          <p:cNvPicPr preferRelativeResize="0"/>
          <p:nvPr/>
        </p:nvPicPr>
        <p:blipFill>
          <a:blip r:embed="rId3">
            <a:alphaModFix/>
          </a:blip>
          <a:stretch>
            <a:fillRect/>
          </a:stretch>
        </p:blipFill>
        <p:spPr>
          <a:xfrm>
            <a:off x="3257112" y="1266325"/>
            <a:ext cx="5525369" cy="330269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Practice Problem</a:t>
            </a:r>
          </a:p>
        </p:txBody>
      </p:sp>
      <p:sp>
        <p:nvSpPr>
          <p:cNvPr id="208" name="Shape 208"/>
          <p:cNvSpPr txBox="1">
            <a:spLocks noGrp="1"/>
          </p:cNvSpPr>
          <p:nvPr>
            <p:ph type="body" idx="1"/>
          </p:nvPr>
        </p:nvSpPr>
        <p:spPr>
          <a:xfrm>
            <a:off x="311700" y="1266325"/>
            <a:ext cx="2914200" cy="3302700"/>
          </a:xfrm>
          <a:prstGeom prst="rect">
            <a:avLst/>
          </a:prstGeom>
        </p:spPr>
        <p:txBody>
          <a:bodyPr lIns="91425" tIns="91425" rIns="91425" bIns="91425" anchor="t" anchorCtr="0">
            <a:noAutofit/>
          </a:bodyPr>
          <a:lstStyle/>
          <a:p>
            <a:pPr lvl="0" rtl="0">
              <a:spcBef>
                <a:spcPts val="0"/>
              </a:spcBef>
              <a:buNone/>
            </a:pPr>
            <a:r>
              <a:rPr lang="en"/>
              <a:t>The tumor and reference samples are degraded. Their low quality would make analysis very difficult.</a:t>
            </a:r>
          </a:p>
        </p:txBody>
      </p:sp>
      <p:pic>
        <p:nvPicPr>
          <p:cNvPr id="209" name="Shape 209"/>
          <p:cNvPicPr preferRelativeResize="0"/>
          <p:nvPr/>
        </p:nvPicPr>
        <p:blipFill>
          <a:blip r:embed="rId3">
            <a:alphaModFix/>
          </a:blip>
          <a:stretch>
            <a:fillRect/>
          </a:stretch>
        </p:blipFill>
        <p:spPr>
          <a:xfrm>
            <a:off x="3257112" y="1266325"/>
            <a:ext cx="5525369" cy="3302699"/>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Practice Problem</a:t>
            </a:r>
          </a:p>
        </p:txBody>
      </p:sp>
      <p:sp>
        <p:nvSpPr>
          <p:cNvPr id="215" name="Shape 215"/>
          <p:cNvSpPr txBox="1">
            <a:spLocks noGrp="1"/>
          </p:cNvSpPr>
          <p:nvPr>
            <p:ph type="body" idx="1"/>
          </p:nvPr>
        </p:nvSpPr>
        <p:spPr>
          <a:xfrm>
            <a:off x="311700" y="1266325"/>
            <a:ext cx="3044100" cy="3302700"/>
          </a:xfrm>
          <a:prstGeom prst="rect">
            <a:avLst/>
          </a:prstGeom>
        </p:spPr>
        <p:txBody>
          <a:bodyPr lIns="91425" tIns="91425" rIns="91425" bIns="91425" anchor="t" anchorCtr="0">
            <a:noAutofit/>
          </a:bodyPr>
          <a:lstStyle/>
          <a:p>
            <a:pPr lvl="0">
              <a:spcBef>
                <a:spcPts val="0"/>
              </a:spcBef>
              <a:buNone/>
            </a:pPr>
            <a:r>
              <a:rPr lang="en"/>
              <a:t>Estimate the value of the circled band of Digested DNA.</a:t>
            </a:r>
          </a:p>
        </p:txBody>
      </p:sp>
      <p:pic>
        <p:nvPicPr>
          <p:cNvPr id="216" name="Shape 216"/>
          <p:cNvPicPr preferRelativeResize="0"/>
          <p:nvPr/>
        </p:nvPicPr>
        <p:blipFill>
          <a:blip r:embed="rId3">
            <a:alphaModFix/>
          </a:blip>
          <a:stretch>
            <a:fillRect/>
          </a:stretch>
        </p:blipFill>
        <p:spPr>
          <a:xfrm>
            <a:off x="4360450" y="445025"/>
            <a:ext cx="3230317" cy="4210950"/>
          </a:xfrm>
          <a:prstGeom prst="rect">
            <a:avLst/>
          </a:prstGeom>
          <a:noFill/>
          <a:ln>
            <a:noFill/>
          </a:ln>
        </p:spPr>
      </p:pic>
      <p:sp>
        <p:nvSpPr>
          <p:cNvPr id="217" name="Shape 217"/>
          <p:cNvSpPr/>
          <p:nvPr/>
        </p:nvSpPr>
        <p:spPr>
          <a:xfrm>
            <a:off x="6531750" y="2996225"/>
            <a:ext cx="898800" cy="329700"/>
          </a:xfrm>
          <a:prstGeom prst="ellipse">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Practice Problem</a:t>
            </a:r>
          </a:p>
        </p:txBody>
      </p:sp>
      <p:sp>
        <p:nvSpPr>
          <p:cNvPr id="223" name="Shape 223"/>
          <p:cNvSpPr txBox="1">
            <a:spLocks noGrp="1"/>
          </p:cNvSpPr>
          <p:nvPr>
            <p:ph type="body" idx="1"/>
          </p:nvPr>
        </p:nvSpPr>
        <p:spPr>
          <a:xfrm>
            <a:off x="311700" y="1266325"/>
            <a:ext cx="4048800" cy="3302700"/>
          </a:xfrm>
          <a:prstGeom prst="rect">
            <a:avLst/>
          </a:prstGeom>
        </p:spPr>
        <p:txBody>
          <a:bodyPr lIns="91425" tIns="91425" rIns="91425" bIns="91425" anchor="t" anchorCtr="0">
            <a:noAutofit/>
          </a:bodyPr>
          <a:lstStyle/>
          <a:p>
            <a:pPr lvl="0" rtl="0">
              <a:spcBef>
                <a:spcPts val="0"/>
              </a:spcBef>
              <a:buNone/>
            </a:pPr>
            <a:r>
              <a:rPr lang="en"/>
              <a:t>Answer: about 2.5 </a:t>
            </a:r>
          </a:p>
        </p:txBody>
      </p:sp>
      <p:pic>
        <p:nvPicPr>
          <p:cNvPr id="224" name="Shape 224"/>
          <p:cNvPicPr preferRelativeResize="0"/>
          <p:nvPr/>
        </p:nvPicPr>
        <p:blipFill>
          <a:blip r:embed="rId3">
            <a:alphaModFix/>
          </a:blip>
          <a:stretch>
            <a:fillRect/>
          </a:stretch>
        </p:blipFill>
        <p:spPr>
          <a:xfrm>
            <a:off x="4360450" y="445025"/>
            <a:ext cx="3230317" cy="4210950"/>
          </a:xfrm>
          <a:prstGeom prst="rect">
            <a:avLst/>
          </a:prstGeom>
          <a:noFill/>
          <a:ln>
            <a:noFill/>
          </a:ln>
        </p:spPr>
      </p:pic>
      <p:sp>
        <p:nvSpPr>
          <p:cNvPr id="225" name="Shape 225"/>
          <p:cNvSpPr/>
          <p:nvPr/>
        </p:nvSpPr>
        <p:spPr>
          <a:xfrm>
            <a:off x="6531750" y="2996225"/>
            <a:ext cx="898800" cy="329700"/>
          </a:xfrm>
          <a:prstGeom prst="ellipse">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Uses of Gel Electrophoresis</a:t>
            </a:r>
          </a:p>
        </p:txBody>
      </p:sp>
      <p:sp>
        <p:nvSpPr>
          <p:cNvPr id="231" name="Shape 23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a:t>DNA Analysis</a:t>
            </a:r>
          </a:p>
          <a:p>
            <a:pPr marL="914400" lvl="1" indent="-228600" rtl="0">
              <a:spcBef>
                <a:spcPts val="0"/>
              </a:spcBef>
              <a:buChar char="➢"/>
            </a:pPr>
            <a:r>
              <a:rPr lang="en"/>
              <a:t>Forensics</a:t>
            </a:r>
          </a:p>
          <a:p>
            <a:pPr marL="914400" lvl="1" indent="-228600" rtl="0">
              <a:spcBef>
                <a:spcPts val="0"/>
              </a:spcBef>
              <a:buChar char="➢"/>
            </a:pPr>
            <a:r>
              <a:rPr lang="en"/>
              <a:t>Paternity testing</a:t>
            </a:r>
          </a:p>
          <a:p>
            <a:pPr marL="457200" lvl="0" indent="-228600" rtl="0">
              <a:spcBef>
                <a:spcPts val="0"/>
              </a:spcBef>
              <a:buChar char="❖"/>
            </a:pPr>
            <a:r>
              <a:rPr lang="en"/>
              <a:t>Protein Analysis</a:t>
            </a:r>
          </a:p>
          <a:p>
            <a:pPr marL="914400" lvl="1" indent="-228600" rtl="0">
              <a:spcBef>
                <a:spcPts val="0"/>
              </a:spcBef>
              <a:buChar char="➢"/>
            </a:pPr>
            <a:r>
              <a:rPr lang="en"/>
              <a:t>Doctors</a:t>
            </a:r>
          </a:p>
          <a:p>
            <a:pPr marL="457200" lvl="0" indent="-228600" rtl="0">
              <a:spcBef>
                <a:spcPts val="0"/>
              </a:spcBef>
              <a:buChar char="❖"/>
            </a:pPr>
            <a:r>
              <a:rPr lang="en"/>
              <a:t>Antibiotic Analysis</a:t>
            </a:r>
          </a:p>
          <a:p>
            <a:pPr marL="914400" lvl="1" indent="-228600" rtl="0">
              <a:spcBef>
                <a:spcPts val="0"/>
              </a:spcBef>
              <a:buChar char="➢"/>
            </a:pPr>
            <a:r>
              <a:rPr lang="en"/>
              <a:t>Doctors</a:t>
            </a:r>
          </a:p>
          <a:p>
            <a:pPr marL="914400" lvl="1" indent="-228600" rtl="0">
              <a:spcBef>
                <a:spcPts val="0"/>
              </a:spcBef>
              <a:buChar char="➢"/>
            </a:pPr>
            <a:r>
              <a:rPr lang="en"/>
              <a:t>Medical Researchers</a:t>
            </a:r>
          </a:p>
          <a:p>
            <a:pPr marL="457200" lvl="0" indent="-228600" rtl="0">
              <a:spcBef>
                <a:spcPts val="0"/>
              </a:spcBef>
              <a:buChar char="❖"/>
            </a:pPr>
            <a:r>
              <a:rPr lang="en"/>
              <a:t>Vaccine Analysis</a:t>
            </a:r>
          </a:p>
          <a:p>
            <a:pPr marL="914400" lvl="1" indent="-228600">
              <a:spcBef>
                <a:spcPts val="0"/>
              </a:spcBef>
              <a:buChar char="➢"/>
            </a:pPr>
            <a:r>
              <a:rPr lang="en"/>
              <a:t>Pharmacology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endParaRPr/>
          </a:p>
        </p:txBody>
      </p:sp>
      <p:pic>
        <p:nvPicPr>
          <p:cNvPr id="238" name="Shape 238"/>
          <p:cNvPicPr preferRelativeResize="0"/>
          <p:nvPr/>
        </p:nvPicPr>
        <p:blipFill>
          <a:blip r:embed="rId3">
            <a:alphaModFix/>
          </a:blip>
          <a:stretch>
            <a:fillRect/>
          </a:stretch>
        </p:blipFill>
        <p:spPr>
          <a:xfrm>
            <a:off x="1795150" y="87300"/>
            <a:ext cx="4979999" cy="49799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Gel Electrophoresis Chamber</a:t>
            </a:r>
          </a:p>
        </p:txBody>
      </p:sp>
      <p:sp>
        <p:nvSpPr>
          <p:cNvPr id="79" name="Shape 7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endParaRPr/>
          </a:p>
        </p:txBody>
      </p:sp>
      <p:pic>
        <p:nvPicPr>
          <p:cNvPr id="80" name="Shape 80"/>
          <p:cNvPicPr preferRelativeResize="0"/>
          <p:nvPr/>
        </p:nvPicPr>
        <p:blipFill>
          <a:blip r:embed="rId3">
            <a:alphaModFix/>
          </a:blip>
          <a:stretch>
            <a:fillRect/>
          </a:stretch>
        </p:blipFill>
        <p:spPr>
          <a:xfrm>
            <a:off x="289425" y="1266325"/>
            <a:ext cx="3903174" cy="3302700"/>
          </a:xfrm>
          <a:prstGeom prst="rect">
            <a:avLst/>
          </a:prstGeom>
          <a:noFill/>
          <a:ln>
            <a:noFill/>
          </a:ln>
        </p:spPr>
      </p:pic>
      <p:pic>
        <p:nvPicPr>
          <p:cNvPr id="81" name="Shape 81"/>
          <p:cNvPicPr preferRelativeResize="0"/>
          <p:nvPr/>
        </p:nvPicPr>
        <p:blipFill>
          <a:blip r:embed="rId4">
            <a:alphaModFix/>
          </a:blip>
          <a:stretch>
            <a:fillRect/>
          </a:stretch>
        </p:blipFill>
        <p:spPr>
          <a:xfrm>
            <a:off x="5002775" y="988750"/>
            <a:ext cx="3753325" cy="37533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103775" y="1768500"/>
            <a:ext cx="2931600" cy="1606500"/>
          </a:xfrm>
          <a:prstGeom prst="rect">
            <a:avLst/>
          </a:prstGeom>
        </p:spPr>
        <p:txBody>
          <a:bodyPr lIns="91425" tIns="91425" rIns="91425" bIns="91425" anchor="b" anchorCtr="0">
            <a:noAutofit/>
          </a:bodyPr>
          <a:lstStyle/>
          <a:p>
            <a:pPr lvl="0">
              <a:spcBef>
                <a:spcPts val="0"/>
              </a:spcBef>
              <a:buNone/>
            </a:pPr>
            <a:r>
              <a:rPr lang="en" sz="3500"/>
              <a:t>Inside the Electrophoresis Box</a:t>
            </a:r>
          </a:p>
        </p:txBody>
      </p:sp>
      <p:sp>
        <p:nvSpPr>
          <p:cNvPr id="87" name="Shape 87"/>
          <p:cNvSpPr txBox="1">
            <a:spLocks noGrp="1"/>
          </p:cNvSpPr>
          <p:nvPr>
            <p:ph type="body" idx="2"/>
          </p:nvPr>
        </p:nvSpPr>
        <p:spPr>
          <a:xfrm>
            <a:off x="4939500" y="724200"/>
            <a:ext cx="3837000" cy="3695100"/>
          </a:xfrm>
          <a:prstGeom prst="rect">
            <a:avLst/>
          </a:prstGeom>
        </p:spPr>
        <p:txBody>
          <a:bodyPr lIns="91425" tIns="91425" rIns="91425" bIns="91425" anchor="ctr" anchorCtr="0">
            <a:noAutofit/>
          </a:bodyPr>
          <a:lstStyle/>
          <a:p>
            <a:pPr lvl="0">
              <a:spcBef>
                <a:spcPts val="0"/>
              </a:spcBef>
              <a:buNone/>
            </a:pPr>
            <a:endParaRPr/>
          </a:p>
        </p:txBody>
      </p:sp>
      <p:pic>
        <p:nvPicPr>
          <p:cNvPr id="88" name="Shape 88"/>
          <p:cNvPicPr preferRelativeResize="0"/>
          <p:nvPr/>
        </p:nvPicPr>
        <p:blipFill>
          <a:blip r:embed="rId3">
            <a:alphaModFix/>
          </a:blip>
          <a:stretch>
            <a:fillRect/>
          </a:stretch>
        </p:blipFill>
        <p:spPr>
          <a:xfrm>
            <a:off x="2817750" y="-55900"/>
            <a:ext cx="6947174" cy="5210375"/>
          </a:xfrm>
          <a:prstGeom prst="rect">
            <a:avLst/>
          </a:prstGeom>
          <a:noFill/>
          <a:ln>
            <a:noFill/>
          </a:ln>
        </p:spPr>
      </p:pic>
      <p:sp>
        <p:nvSpPr>
          <p:cNvPr id="89" name="Shape 89"/>
          <p:cNvSpPr txBox="1">
            <a:spLocks noGrp="1"/>
          </p:cNvSpPr>
          <p:nvPr>
            <p:ph type="subTitle" idx="1"/>
          </p:nvPr>
        </p:nvSpPr>
        <p:spPr>
          <a:xfrm>
            <a:off x="-526525" y="4469325"/>
            <a:ext cx="4045200" cy="1235100"/>
          </a:xfrm>
          <a:prstGeom prst="rect">
            <a:avLst/>
          </a:prstGeom>
        </p:spPr>
        <p:txBody>
          <a:bodyPr lIns="91425" tIns="91425" rIns="91425" bIns="91425" anchor="t" anchorCtr="0">
            <a:noAutofit/>
          </a:bodyPr>
          <a:lstStyle/>
          <a:p>
            <a:pPr lvl="0" algn="l">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235500" y="445025"/>
            <a:ext cx="8745300" cy="707400"/>
          </a:xfrm>
          <a:prstGeom prst="rect">
            <a:avLst/>
          </a:prstGeom>
        </p:spPr>
        <p:txBody>
          <a:bodyPr lIns="91425" tIns="91425" rIns="91425" bIns="91425" anchor="t" anchorCtr="0">
            <a:noAutofit/>
          </a:bodyPr>
          <a:lstStyle/>
          <a:p>
            <a:pPr lvl="0">
              <a:spcBef>
                <a:spcPts val="0"/>
              </a:spcBef>
              <a:buNone/>
            </a:pPr>
            <a:r>
              <a:rPr lang="en"/>
              <a:t>How To Use Gel Electrophoresis to Analyze a Sample</a:t>
            </a:r>
          </a:p>
        </p:txBody>
      </p:sp>
      <p:sp>
        <p:nvSpPr>
          <p:cNvPr id="95" name="Shape 9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a:t>Make the Gel</a:t>
            </a:r>
          </a:p>
          <a:p>
            <a:pPr marL="457200" lvl="0" indent="-228600" rtl="0">
              <a:spcBef>
                <a:spcPts val="0"/>
              </a:spcBef>
              <a:buChar char="❖"/>
            </a:pPr>
            <a:r>
              <a:rPr lang="en"/>
              <a:t>Set Up the Gel Apparatus</a:t>
            </a:r>
          </a:p>
          <a:p>
            <a:pPr marL="457200" lvl="0" indent="-228600" rtl="0">
              <a:spcBef>
                <a:spcPts val="0"/>
              </a:spcBef>
              <a:buChar char="❖"/>
            </a:pPr>
            <a:r>
              <a:rPr lang="en"/>
              <a:t>Load the DNA Sample Into the Gel</a:t>
            </a:r>
          </a:p>
          <a:p>
            <a:pPr marL="457200" lvl="0" indent="-228600" rtl="0">
              <a:spcBef>
                <a:spcPts val="0"/>
              </a:spcBef>
              <a:buChar char="❖"/>
            </a:pPr>
            <a:r>
              <a:rPr lang="en"/>
              <a:t>Hook Up the Electric Current and Run the Gel</a:t>
            </a:r>
          </a:p>
          <a:p>
            <a:pPr marL="457200" lvl="0" indent="-228600">
              <a:spcBef>
                <a:spcPts val="0"/>
              </a:spcBef>
              <a:buChar char="❖"/>
            </a:pPr>
            <a:r>
              <a:rPr lang="en"/>
              <a:t>Stain the Gel and Analyze the Results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Making the Gel</a:t>
            </a:r>
          </a:p>
        </p:txBody>
      </p:sp>
      <p:sp>
        <p:nvSpPr>
          <p:cNvPr id="101" name="Shape 101"/>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a:t>Materials:</a:t>
            </a:r>
          </a:p>
          <a:p>
            <a:pPr marL="914400" lvl="1" indent="-342900" rtl="0">
              <a:spcBef>
                <a:spcPts val="0"/>
              </a:spcBef>
              <a:spcAft>
                <a:spcPts val="0"/>
              </a:spcAft>
              <a:buSzPct val="100000"/>
              <a:buChar char="➢"/>
            </a:pPr>
            <a:r>
              <a:rPr lang="en" sz="1800"/>
              <a:t>Powdered agarose </a:t>
            </a:r>
          </a:p>
          <a:p>
            <a:pPr marL="1371600" lvl="2" indent="-336550" rtl="0">
              <a:spcBef>
                <a:spcPts val="0"/>
              </a:spcBef>
              <a:spcAft>
                <a:spcPts val="0"/>
              </a:spcAft>
              <a:buSzPct val="100000"/>
              <a:buChar char="■"/>
            </a:pPr>
            <a:r>
              <a:rPr lang="en" sz="1700"/>
              <a:t>a dried powder similar to gelatin but made from seaweed</a:t>
            </a:r>
          </a:p>
          <a:p>
            <a:pPr marL="914400" lvl="1" indent="-342900" rtl="0">
              <a:spcBef>
                <a:spcPts val="0"/>
              </a:spcBef>
              <a:spcAft>
                <a:spcPts val="0"/>
              </a:spcAft>
              <a:buSzPct val="100000"/>
              <a:buChar char="➢"/>
            </a:pPr>
            <a:r>
              <a:rPr lang="en" sz="1800"/>
              <a:t>Buffer </a:t>
            </a:r>
          </a:p>
          <a:p>
            <a:pPr marL="1371600" lvl="2" indent="-336550" rtl="0">
              <a:spcBef>
                <a:spcPts val="0"/>
              </a:spcBef>
              <a:spcAft>
                <a:spcPts val="0"/>
              </a:spcAft>
              <a:buSzPct val="100000"/>
              <a:buChar char="■"/>
            </a:pPr>
            <a:r>
              <a:rPr lang="en" sz="1700"/>
              <a:t>salt water solution; allows electrical charges to flow through the gel</a:t>
            </a:r>
          </a:p>
          <a:p>
            <a:pPr marL="914400" lvl="1" indent="-342900" rtl="0">
              <a:spcBef>
                <a:spcPts val="0"/>
              </a:spcBef>
              <a:spcAft>
                <a:spcPts val="0"/>
              </a:spcAft>
              <a:buSzPct val="100000"/>
              <a:buChar char="➢"/>
            </a:pPr>
            <a:r>
              <a:rPr lang="en" sz="1800"/>
              <a:t>Flask</a:t>
            </a:r>
          </a:p>
          <a:p>
            <a:pPr marL="914400" lvl="1" indent="-342900" rtl="0">
              <a:spcBef>
                <a:spcPts val="0"/>
              </a:spcBef>
              <a:spcAft>
                <a:spcPts val="0"/>
              </a:spcAft>
              <a:buSzPct val="100000"/>
              <a:buChar char="➢"/>
            </a:pPr>
            <a:r>
              <a:rPr lang="en" sz="1800"/>
              <a:t>Microwave</a:t>
            </a:r>
          </a:p>
          <a:p>
            <a:pPr marL="914400" lvl="1" indent="-342900" rtl="0">
              <a:spcBef>
                <a:spcPts val="0"/>
              </a:spcBef>
              <a:spcAft>
                <a:spcPts val="0"/>
              </a:spcAft>
              <a:buSzPct val="100000"/>
              <a:buChar char="➢"/>
            </a:pPr>
            <a:r>
              <a:rPr lang="en" sz="1800"/>
              <a:t>Gel mold </a:t>
            </a:r>
          </a:p>
          <a:p>
            <a:pPr marL="914400" lvl="1" indent="-342900" rtl="0">
              <a:spcBef>
                <a:spcPts val="0"/>
              </a:spcBef>
              <a:spcAft>
                <a:spcPts val="0"/>
              </a:spcAft>
              <a:buSzPct val="100000"/>
              <a:buChar char="➢"/>
            </a:pPr>
            <a:r>
              <a:rPr lang="en" sz="1800"/>
              <a:t>Gel comb</a:t>
            </a:r>
          </a:p>
          <a:p>
            <a:pPr marL="457200" lvl="0" indent="0" rtl="0">
              <a:spcBef>
                <a:spcPts val="0"/>
              </a:spcBef>
              <a:spcAft>
                <a:spcPts val="0"/>
              </a:spcAft>
              <a:buNone/>
            </a:pPr>
            <a:endParaRPr sz="1100">
              <a:solidFill>
                <a:srgbClr val="000000"/>
              </a:solidFill>
              <a:latin typeface="Arial"/>
              <a:ea typeface="Arial"/>
              <a:cs typeface="Arial"/>
              <a:sym typeface="Arial"/>
            </a:endParaRPr>
          </a:p>
          <a:p>
            <a:pPr marL="0" lvl="0" indent="0">
              <a:spcBef>
                <a:spcPts val="0"/>
              </a:spcBef>
              <a:spcAft>
                <a:spcPts val="0"/>
              </a:spcAft>
              <a:buNone/>
            </a:pPr>
            <a:endParaRPr sz="11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Making the Gel</a:t>
            </a:r>
          </a:p>
        </p:txBody>
      </p:sp>
      <p:sp>
        <p:nvSpPr>
          <p:cNvPr id="107" name="Shape 10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spcAft>
                <a:spcPts val="0"/>
              </a:spcAft>
              <a:buChar char="❖"/>
            </a:pPr>
            <a:r>
              <a:rPr lang="en" sz="1100"/>
              <a:t>Put small amount of agarose into flask.</a:t>
            </a:r>
          </a:p>
          <a:p>
            <a:pPr marL="457200" lvl="0" indent="-228600" rtl="0">
              <a:spcBef>
                <a:spcPts val="0"/>
              </a:spcBef>
              <a:spcAft>
                <a:spcPts val="0"/>
              </a:spcAft>
              <a:buChar char="❖"/>
            </a:pPr>
            <a:r>
              <a:rPr lang="en" sz="1100"/>
              <a:t>Add liquid buffer to the to the flask.</a:t>
            </a:r>
          </a:p>
          <a:p>
            <a:pPr marL="457200" lvl="0" indent="-228600" rtl="0">
              <a:spcBef>
                <a:spcPts val="0"/>
              </a:spcBef>
              <a:spcAft>
                <a:spcPts val="0"/>
              </a:spcAft>
              <a:buChar char="❖"/>
            </a:pPr>
            <a:r>
              <a:rPr lang="en" sz="1100"/>
              <a:t>Loosely plastic wrap the flask to prevent the liquid from boiling over.</a:t>
            </a:r>
          </a:p>
          <a:p>
            <a:pPr marL="457200" lvl="0" indent="-228600" rtl="0">
              <a:spcBef>
                <a:spcPts val="0"/>
              </a:spcBef>
              <a:spcAft>
                <a:spcPts val="0"/>
              </a:spcAft>
              <a:buChar char="❖"/>
            </a:pPr>
            <a:r>
              <a:rPr lang="en" sz="1100"/>
              <a:t>Place flask into microwave.</a:t>
            </a:r>
          </a:p>
          <a:p>
            <a:pPr marL="457200" lvl="0" indent="-228600" rtl="0">
              <a:spcBef>
                <a:spcPts val="0"/>
              </a:spcBef>
              <a:spcAft>
                <a:spcPts val="0"/>
              </a:spcAft>
              <a:buChar char="❖"/>
            </a:pPr>
            <a:r>
              <a:rPr lang="en" sz="1100"/>
              <a:t>Heat mixture until the agarose melts into the buffer.</a:t>
            </a:r>
          </a:p>
          <a:p>
            <a:pPr marL="457200" lvl="0" indent="-228600" rtl="0">
              <a:spcBef>
                <a:spcPts val="0"/>
              </a:spcBef>
              <a:spcAft>
                <a:spcPts val="0"/>
              </a:spcAft>
              <a:buChar char="❖"/>
            </a:pPr>
            <a:r>
              <a:rPr lang="en" sz="1100"/>
              <a:t>Remove flask from microwave and remove plastic wrap.</a:t>
            </a:r>
          </a:p>
          <a:p>
            <a:pPr marL="457200" lvl="0" indent="-228600" rtl="0">
              <a:spcBef>
                <a:spcPts val="0"/>
              </a:spcBef>
              <a:spcAft>
                <a:spcPts val="0"/>
              </a:spcAft>
              <a:buChar char="❖"/>
            </a:pPr>
            <a:r>
              <a:rPr lang="en" sz="1100"/>
              <a:t>Pour melted agarose mixture into mold (mold has tape on each end to hold in melted agarose).</a:t>
            </a:r>
          </a:p>
          <a:p>
            <a:pPr marL="457200" lvl="0" indent="-228600" rtl="0">
              <a:spcBef>
                <a:spcPts val="0"/>
              </a:spcBef>
              <a:spcAft>
                <a:spcPts val="0"/>
              </a:spcAft>
              <a:buChar char="❖"/>
            </a:pPr>
            <a:r>
              <a:rPr lang="en" sz="1100"/>
              <a:t>Place gel comb into the gel at one end (the notches in the gel mold hold it in place).</a:t>
            </a:r>
          </a:p>
          <a:p>
            <a:pPr marL="457200" lvl="0" indent="-228600" rtl="0">
              <a:spcBef>
                <a:spcPts val="0"/>
              </a:spcBef>
              <a:spcAft>
                <a:spcPts val="0"/>
              </a:spcAft>
              <a:buChar char="❖"/>
            </a:pPr>
            <a:r>
              <a:rPr lang="en" sz="1100"/>
              <a:t>Let gel cool and solidify (as gel cools, tiny holes will form in it).</a:t>
            </a:r>
          </a:p>
          <a:p>
            <a:pPr marL="457200" lvl="0" indent="-228600">
              <a:spcBef>
                <a:spcPts val="0"/>
              </a:spcBef>
              <a:spcAft>
                <a:spcPts val="0"/>
              </a:spcAft>
              <a:buChar char="❖"/>
            </a:pPr>
            <a:r>
              <a:rPr lang="en" sz="1100"/>
              <a:t>Carefully remove comb, leaving empty wells for the DNA samples.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Set Up the Gel Apparatus</a:t>
            </a:r>
          </a:p>
        </p:txBody>
      </p:sp>
      <p:sp>
        <p:nvSpPr>
          <p:cNvPr id="113" name="Shape 11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
              <a:t>Materials</a:t>
            </a:r>
          </a:p>
          <a:p>
            <a:pPr marL="914400" lvl="1" indent="-342900" rtl="0">
              <a:spcBef>
                <a:spcPts val="0"/>
              </a:spcBef>
              <a:spcAft>
                <a:spcPts val="0"/>
              </a:spcAft>
              <a:buSzPct val="100000"/>
              <a:buChar char="➢"/>
            </a:pPr>
            <a:r>
              <a:rPr lang="en" sz="1800"/>
              <a:t>Gel</a:t>
            </a:r>
          </a:p>
          <a:p>
            <a:pPr marL="914400" lvl="1" indent="-342900" rtl="0">
              <a:spcBef>
                <a:spcPts val="0"/>
              </a:spcBef>
              <a:spcAft>
                <a:spcPts val="0"/>
              </a:spcAft>
              <a:buSzPct val="100000"/>
              <a:buChar char="➢"/>
            </a:pPr>
            <a:r>
              <a:rPr lang="en" sz="1800"/>
              <a:t>Electrophoresis Box</a:t>
            </a:r>
          </a:p>
          <a:p>
            <a:pPr marL="914400" lvl="1" indent="-342900">
              <a:spcBef>
                <a:spcPts val="0"/>
              </a:spcBef>
              <a:spcAft>
                <a:spcPts val="0"/>
              </a:spcAft>
              <a:buSzPct val="100000"/>
              <a:buChar char="➢"/>
            </a:pPr>
            <a:r>
              <a:rPr lang="en" sz="1800"/>
              <a:t>Buffer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Set Up the Gel Apparatus</a:t>
            </a:r>
          </a:p>
          <a:p>
            <a:pPr lvl="0">
              <a:spcBef>
                <a:spcPts val="0"/>
              </a:spcBef>
              <a:buNone/>
            </a:pPr>
            <a:endParaRPr/>
          </a:p>
        </p:txBody>
      </p:sp>
      <p:sp>
        <p:nvSpPr>
          <p:cNvPr id="119" name="Shape 11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lnSpc>
                <a:spcPct val="125000"/>
              </a:lnSpc>
              <a:spcBef>
                <a:spcPts val="0"/>
              </a:spcBef>
              <a:spcAft>
                <a:spcPts val="0"/>
              </a:spcAft>
              <a:buChar char="❖"/>
            </a:pPr>
            <a:r>
              <a:rPr lang="en"/>
              <a:t>Pour buffer into electrophoresis box</a:t>
            </a:r>
          </a:p>
          <a:p>
            <a:pPr marL="457200" lvl="0" indent="-228600" rtl="0">
              <a:lnSpc>
                <a:spcPct val="150000"/>
              </a:lnSpc>
              <a:spcBef>
                <a:spcPts val="0"/>
              </a:spcBef>
              <a:spcAft>
                <a:spcPts val="0"/>
              </a:spcAft>
              <a:buChar char="❖"/>
            </a:pPr>
            <a:r>
              <a:rPr lang="en"/>
              <a:t>Remove tape from ends of gel mold</a:t>
            </a:r>
          </a:p>
          <a:p>
            <a:pPr marL="457200" lvl="0" indent="-228600" rtl="0">
              <a:lnSpc>
                <a:spcPct val="125000"/>
              </a:lnSpc>
              <a:spcBef>
                <a:spcPts val="0"/>
              </a:spcBef>
              <a:spcAft>
                <a:spcPts val="0"/>
              </a:spcAft>
              <a:buChar char="❖"/>
            </a:pPr>
            <a:r>
              <a:rPr lang="en"/>
              <a:t>Place gel (still in the mold) into the electrophoresis box (just barely submerged in buffer)</a:t>
            </a:r>
          </a:p>
          <a:p>
            <a:pPr marL="914400" lvl="1" indent="-342900" rtl="0">
              <a:lnSpc>
                <a:spcPct val="125000"/>
              </a:lnSpc>
              <a:spcBef>
                <a:spcPts val="0"/>
              </a:spcBef>
              <a:spcAft>
                <a:spcPts val="0"/>
              </a:spcAft>
              <a:buSzPct val="100000"/>
              <a:buChar char="➢"/>
            </a:pPr>
            <a:r>
              <a:rPr lang="en" sz="1800"/>
              <a:t>Buffer conducts electrical current from one end of the gel to the other. </a:t>
            </a:r>
          </a:p>
          <a:p>
            <a:pPr marL="914400" lvl="1" indent="-342900" rtl="0">
              <a:lnSpc>
                <a:spcPct val="125000"/>
              </a:lnSpc>
              <a:spcBef>
                <a:spcPts val="0"/>
              </a:spcBef>
              <a:spcAft>
                <a:spcPts val="0"/>
              </a:spcAft>
              <a:buSzPct val="100000"/>
              <a:buChar char="➢"/>
            </a:pPr>
            <a:r>
              <a:rPr lang="en" sz="1800"/>
              <a:t>Keeps gel from drying out during the experiment.</a:t>
            </a:r>
          </a:p>
          <a:p>
            <a:pPr lvl="0">
              <a:spcBef>
                <a:spcPts val="0"/>
              </a:spcBef>
              <a:buNone/>
            </a:pP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1204</Words>
  <Application>Microsoft Office PowerPoint</Application>
  <PresentationFormat>On-screen Show (16:9)</PresentationFormat>
  <Paragraphs>113</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PT Sans Narrow</vt:lpstr>
      <vt:lpstr>Open Sans</vt:lpstr>
      <vt:lpstr>tropic</vt:lpstr>
      <vt:lpstr>Gel Electrophoresis</vt:lpstr>
      <vt:lpstr>Definition</vt:lpstr>
      <vt:lpstr>Gel Electrophoresis Chamber</vt:lpstr>
      <vt:lpstr>Inside the Electrophoresis Box</vt:lpstr>
      <vt:lpstr>How To Use Gel Electrophoresis to Analyze a Sample</vt:lpstr>
      <vt:lpstr>Making the Gel</vt:lpstr>
      <vt:lpstr>Making the Gel</vt:lpstr>
      <vt:lpstr>Set Up the Gel Apparatus</vt:lpstr>
      <vt:lpstr>Set Up the Gel Apparatus </vt:lpstr>
      <vt:lpstr>Load the DNA Sample Into the Gel</vt:lpstr>
      <vt:lpstr>Load the DNA Sample Into the Gel </vt:lpstr>
      <vt:lpstr>Hook Up the Electrical Current and Run the Gel</vt:lpstr>
      <vt:lpstr>Hook Up the Electrical Current and Run the Gel </vt:lpstr>
      <vt:lpstr>Stain the Gel and Analyze the Results</vt:lpstr>
      <vt:lpstr>Stain the Gel and Analyze the Results </vt:lpstr>
      <vt:lpstr>Sample Analysis (Proteins) </vt:lpstr>
      <vt:lpstr>Sample Analysis (DNA)</vt:lpstr>
      <vt:lpstr>Sample Analysis (RNA) </vt:lpstr>
      <vt:lpstr>Practice Problem</vt:lpstr>
      <vt:lpstr>Practice Problem </vt:lpstr>
      <vt:lpstr>Practice Problem</vt:lpstr>
      <vt:lpstr>Practice Problem</vt:lpstr>
      <vt:lpstr>Practice Problem</vt:lpstr>
      <vt:lpstr>Practice Problem</vt:lpstr>
      <vt:lpstr>Uses of Gel Electrophoresis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 Electrophoresis</dc:title>
  <dc:creator>Donohue, Jennifer (jdonohue@psusd.us)</dc:creator>
  <cp:lastModifiedBy>Donohue, Jennifer (jdonohue@psusd.us)</cp:lastModifiedBy>
  <cp:revision>1</cp:revision>
  <dcterms:modified xsi:type="dcterms:W3CDTF">2016-06-06T17:06:39Z</dcterms:modified>
</cp:coreProperties>
</file>