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8" r:id="rId5"/>
    <p:sldId id="260" r:id="rId6"/>
    <p:sldId id="261" r:id="rId7"/>
    <p:sldId id="262" r:id="rId8"/>
    <p:sldId id="263" r:id="rId9"/>
    <p:sldId id="265" r:id="rId10"/>
    <p:sldId id="266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B999-6C80-4E09-9CEE-AF552B98FA4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181B-8EEE-45D7-8018-55F0E7FB9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B999-6C80-4E09-9CEE-AF552B98FA4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181B-8EEE-45D7-8018-55F0E7FB9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B999-6C80-4E09-9CEE-AF552B98FA4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181B-8EEE-45D7-8018-55F0E7FB9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B999-6C80-4E09-9CEE-AF552B98FA4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181B-8EEE-45D7-8018-55F0E7FB9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B999-6C80-4E09-9CEE-AF552B98FA4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181B-8EEE-45D7-8018-55F0E7FB9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B999-6C80-4E09-9CEE-AF552B98FA4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181B-8EEE-45D7-8018-55F0E7FB91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B999-6C80-4E09-9CEE-AF552B98FA4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181B-8EEE-45D7-8018-55F0E7FB9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B999-6C80-4E09-9CEE-AF552B98FA4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181B-8EEE-45D7-8018-55F0E7FB9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B999-6C80-4E09-9CEE-AF552B98FA4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181B-8EEE-45D7-8018-55F0E7FB9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B999-6C80-4E09-9CEE-AF552B98FA4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C7181B-8EEE-45D7-8018-55F0E7FB9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B999-6C80-4E09-9CEE-AF552B98FA4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181B-8EEE-45D7-8018-55F0E7FB9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5EDB999-6C80-4E09-9CEE-AF552B98FA4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7C7181B-8EEE-45D7-8018-55F0E7FB91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uYa2Si2Uom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7030A0"/>
                </a:solidFill>
              </a:rPr>
              <a:t>Stoichiometry and Gravimetric Analysis Lab</a:t>
            </a:r>
            <a:endParaRPr lang="en-US" i="1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Make sure only good water is used</a:t>
            </a:r>
            <a:r>
              <a:rPr lang="en-US" sz="4000" dirty="0"/>
              <a:t>!</a:t>
            </a:r>
            <a:endParaRPr lang="en-US" sz="4000" b="1" dirty="0" smtClean="0"/>
          </a:p>
          <a:p>
            <a:r>
              <a:rPr lang="en-US" sz="4000" b="1" dirty="0" smtClean="0"/>
              <a:t>Make sure all glassware is clean prior to use.</a:t>
            </a:r>
          </a:p>
          <a:p>
            <a:endParaRPr lang="en-US" sz="4000" b="1" baseline="-25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423270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AutoNum type="arabicPeriod"/>
            </a:pPr>
            <a:r>
              <a:rPr lang="en-US" sz="2400" dirty="0" smtClean="0"/>
              <a:t>Given that you were to start with 0.50 g of Na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apply stoichiometry and calculate the amount of </a:t>
            </a:r>
            <a:r>
              <a:rPr lang="en-US" sz="2400" dirty="0" err="1" smtClean="0"/>
              <a:t>ppt</a:t>
            </a:r>
            <a:r>
              <a:rPr lang="en-US" sz="2400" dirty="0" smtClean="0"/>
              <a:t> (Ba(NO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that you were anticipated to produce.</a:t>
            </a:r>
          </a:p>
          <a:p>
            <a:pPr>
              <a:buAutoNum type="arabicPeriod"/>
            </a:pPr>
            <a:r>
              <a:rPr lang="en-US" sz="2400" dirty="0" smtClean="0"/>
              <a:t>Now compare the value from number 1 to the amount you actually produced.  Do they agree with each other?  If they do not, explain what may have caused the results to differ.</a:t>
            </a:r>
          </a:p>
          <a:p>
            <a:pPr>
              <a:buAutoNum type="arabicPeriod"/>
            </a:pPr>
            <a:r>
              <a:rPr lang="en-US" sz="2400" dirty="0" smtClean="0"/>
              <a:t>Provide three sources of error that could have had an affect on the outcome of the ppt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6026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 startAt="4"/>
            </a:pPr>
            <a:r>
              <a:rPr lang="en-US" sz="3200" dirty="0" smtClean="0"/>
              <a:t>How would the results of the </a:t>
            </a:r>
            <a:r>
              <a:rPr lang="en-US" sz="3200" dirty="0" err="1" smtClean="0"/>
              <a:t>ppt</a:t>
            </a:r>
            <a:r>
              <a:rPr lang="en-US" sz="3200" dirty="0" smtClean="0"/>
              <a:t> mass be affected if a student used 200 mL of water instead of 55 mL of water?</a:t>
            </a:r>
          </a:p>
        </p:txBody>
      </p:sp>
    </p:spTree>
    <p:extLst>
      <p:ext uri="{BB962C8B-B14F-4D97-AF65-F5344CB8AC3E}">
        <p14:creationId xmlns:p14="http://schemas.microsoft.com/office/powerpoint/2010/main" val="4246130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To prepare the Ba(NO</a:t>
            </a:r>
            <a:r>
              <a:rPr lang="en-US" sz="3200" baseline="-25000" dirty="0" smtClean="0">
                <a:solidFill>
                  <a:srgbClr val="7030A0"/>
                </a:solidFill>
              </a:rPr>
              <a:t>3</a:t>
            </a:r>
            <a:r>
              <a:rPr lang="en-US" sz="3200" dirty="0" smtClean="0">
                <a:solidFill>
                  <a:srgbClr val="7030A0"/>
                </a:solidFill>
              </a:rPr>
              <a:t>)</a:t>
            </a:r>
            <a:r>
              <a:rPr lang="en-US" sz="3200" baseline="-25000" dirty="0" smtClean="0">
                <a:solidFill>
                  <a:srgbClr val="7030A0"/>
                </a:solidFill>
              </a:rPr>
              <a:t>2</a:t>
            </a:r>
            <a:r>
              <a:rPr lang="en-US" sz="3200" dirty="0" smtClean="0">
                <a:solidFill>
                  <a:srgbClr val="7030A0"/>
                </a:solidFill>
              </a:rPr>
              <a:t>:</a:t>
            </a:r>
          </a:p>
          <a:p>
            <a:r>
              <a:rPr lang="en-US" sz="3200" dirty="0" smtClean="0"/>
              <a:t>Measure out 2.0 g of Ba(NO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and put into beaker; add 30 mL of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</a:p>
          <a:p>
            <a:endParaRPr lang="en-US" sz="3200" dirty="0"/>
          </a:p>
          <a:p>
            <a:r>
              <a:rPr lang="en-US" sz="3200" dirty="0" smtClean="0">
                <a:solidFill>
                  <a:srgbClr val="7030A0"/>
                </a:solidFill>
              </a:rPr>
              <a:t>To prepare Na</a:t>
            </a:r>
            <a:r>
              <a:rPr lang="en-US" sz="3200" baseline="-25000" dirty="0" smtClean="0">
                <a:solidFill>
                  <a:srgbClr val="7030A0"/>
                </a:solidFill>
              </a:rPr>
              <a:t>2</a:t>
            </a:r>
            <a:r>
              <a:rPr lang="en-US" sz="3200" dirty="0" smtClean="0">
                <a:solidFill>
                  <a:srgbClr val="7030A0"/>
                </a:solidFill>
              </a:rPr>
              <a:t>CO</a:t>
            </a:r>
            <a:r>
              <a:rPr lang="en-US" sz="3200" baseline="-25000" dirty="0" smtClean="0">
                <a:solidFill>
                  <a:srgbClr val="7030A0"/>
                </a:solidFill>
              </a:rPr>
              <a:t>3</a:t>
            </a:r>
          </a:p>
          <a:p>
            <a:r>
              <a:rPr lang="en-US" sz="3200" dirty="0" smtClean="0"/>
              <a:t>Measure out 0.50 g Na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CO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and put into a separate beaker; add 25 mL of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609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Once you have both substances prepared, mix together and a solid (precipitate) will form.  We will collect the </a:t>
            </a:r>
            <a:r>
              <a:rPr lang="en-US" sz="3200" dirty="0" err="1" smtClean="0"/>
              <a:t>ppt</a:t>
            </a:r>
            <a:r>
              <a:rPr lang="en-US" sz="3200" dirty="0" smtClean="0"/>
              <a:t> by gravity filtration.  Below is a video if you need a refresher on how to prepare the filter paper and funnel set </a:t>
            </a:r>
            <a:r>
              <a:rPr lang="en-US" sz="3200" dirty="0" err="1" smtClean="0"/>
              <a:t>up.</a:t>
            </a:r>
            <a:r>
              <a:rPr lang="en-US" sz="3200" dirty="0" err="1" smtClean="0">
                <a:hlinkClick r:id="rId2"/>
              </a:rPr>
              <a:t>https</a:t>
            </a:r>
            <a:r>
              <a:rPr lang="en-US" sz="3200" dirty="0" smtClean="0">
                <a:hlinkClick r:id="rId2"/>
              </a:rPr>
              <a:t>://youtu.be/uYa2Si2Uom8</a:t>
            </a:r>
            <a:r>
              <a:rPr lang="en-US" sz="3200" dirty="0" smtClean="0"/>
              <a:t> or go under the tab of “Videos” on my site and look for the “Gravity Filtration” video.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856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Once you have your </a:t>
            </a:r>
            <a:r>
              <a:rPr lang="en-US" sz="2800" dirty="0" err="1" smtClean="0"/>
              <a:t>ppt</a:t>
            </a:r>
            <a:r>
              <a:rPr lang="en-US" sz="2800" dirty="0"/>
              <a:t> </a:t>
            </a:r>
            <a:r>
              <a:rPr lang="en-US" sz="2800" dirty="0" smtClean="0"/>
              <a:t>on the filter paper, carefully unfold it and lay it on a piece of paper towel with your name on it to dry.  On Monday, we will measure the mass and determine the amount of product produced.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65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AutoNum type="arabicPeriod"/>
            </a:pPr>
            <a:r>
              <a:rPr lang="en-US" sz="2800" dirty="0" smtClean="0"/>
              <a:t>Calculate the molar mass of sodium carbonate and barium nitrate.  Show all work.</a:t>
            </a:r>
          </a:p>
          <a:p>
            <a:pPr>
              <a:buAutoNum type="arabicPeriod"/>
            </a:pPr>
            <a:r>
              <a:rPr lang="en-US" sz="2800" dirty="0" smtClean="0"/>
              <a:t>Write a balanced equation for the reaction.</a:t>
            </a:r>
          </a:p>
          <a:p>
            <a:pPr>
              <a:buFont typeface="Arial" pitchFamily="34" charset="0"/>
              <a:buAutoNum type="arabicPeriod"/>
            </a:pPr>
            <a:r>
              <a:rPr lang="en-US" sz="2800" dirty="0"/>
              <a:t>Using the molar mass, calculate the moles of sodium carbonate </a:t>
            </a:r>
            <a:r>
              <a:rPr lang="en-US" sz="2800"/>
              <a:t>and </a:t>
            </a:r>
            <a:r>
              <a:rPr lang="en-US" sz="2800" smtClean="0"/>
              <a:t>barium </a:t>
            </a:r>
            <a:r>
              <a:rPr lang="en-US" sz="2800" dirty="0"/>
              <a:t>nitrate</a:t>
            </a:r>
            <a:r>
              <a:rPr lang="en-US" sz="2800" dirty="0" smtClean="0"/>
              <a:t>.</a:t>
            </a:r>
          </a:p>
          <a:p>
            <a:pPr>
              <a:buFont typeface="Arial" pitchFamily="34" charset="0"/>
              <a:buAutoNum type="arabicPeriod"/>
            </a:pPr>
            <a:endParaRPr lang="en-US" sz="2800" dirty="0"/>
          </a:p>
          <a:p>
            <a:pPr marL="0" indent="0"/>
            <a:r>
              <a:rPr lang="en-US" sz="2800" dirty="0" smtClean="0">
                <a:solidFill>
                  <a:srgbClr val="FF0000"/>
                </a:solidFill>
              </a:rPr>
              <a:t>These are the exit questions that are due today! Friday Feb 3, 2017!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buAutoNum type="arabicPeriod"/>
            </a:pPr>
            <a:endParaRPr lang="en-US" sz="2800" dirty="0" smtClean="0"/>
          </a:p>
          <a:p>
            <a:pPr marL="0" indent="0"/>
            <a:endParaRPr lang="en-US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89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Write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Your lab write up will include the following:</a:t>
            </a:r>
          </a:p>
          <a:p>
            <a:r>
              <a:rPr lang="en-US" sz="2800" dirty="0" smtClean="0"/>
              <a:t>Purpose</a:t>
            </a:r>
          </a:p>
          <a:p>
            <a:r>
              <a:rPr lang="en-US" sz="2800" dirty="0" smtClean="0"/>
              <a:t>Procedure: Step by step instructions </a:t>
            </a:r>
          </a:p>
          <a:p>
            <a:r>
              <a:rPr lang="en-US" sz="2800" dirty="0" smtClean="0"/>
              <a:t>Data Table</a:t>
            </a:r>
          </a:p>
          <a:p>
            <a:r>
              <a:rPr lang="en-US" sz="2800" dirty="0" smtClean="0"/>
              <a:t>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06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Purpose:  </a:t>
            </a:r>
            <a:r>
              <a:rPr lang="en-US" sz="2400" i="1" dirty="0" smtClean="0"/>
              <a:t>Your purpose needs to address the following questions:</a:t>
            </a:r>
          </a:p>
          <a:p>
            <a:r>
              <a:rPr lang="en-US" sz="2400" dirty="0"/>
              <a:t>	</a:t>
            </a:r>
            <a:r>
              <a:rPr lang="en-US" sz="2400" dirty="0" smtClean="0">
                <a:solidFill>
                  <a:srgbClr val="C00000"/>
                </a:solidFill>
              </a:rPr>
              <a:t>Provide the written and balanced chemical reaction.</a:t>
            </a:r>
          </a:p>
          <a:p>
            <a:r>
              <a:rPr lang="en-US" sz="2400" dirty="0">
                <a:solidFill>
                  <a:srgbClr val="C00000"/>
                </a:solidFill>
              </a:rPr>
              <a:t>	</a:t>
            </a:r>
            <a:r>
              <a:rPr lang="en-US" sz="2400" dirty="0" smtClean="0">
                <a:solidFill>
                  <a:srgbClr val="C00000"/>
                </a:solidFill>
              </a:rPr>
              <a:t>Explain how the </a:t>
            </a:r>
            <a:r>
              <a:rPr lang="en-US" sz="2400" dirty="0" err="1" smtClean="0">
                <a:solidFill>
                  <a:srgbClr val="C00000"/>
                </a:solidFill>
              </a:rPr>
              <a:t>ppt</a:t>
            </a:r>
            <a:r>
              <a:rPr lang="en-US" sz="2400" dirty="0" smtClean="0">
                <a:solidFill>
                  <a:srgbClr val="C00000"/>
                </a:solidFill>
              </a:rPr>
              <a:t> was collected (explanation of gravity filtration with drawing)</a:t>
            </a:r>
          </a:p>
          <a:p>
            <a:r>
              <a:rPr lang="en-US" sz="2400" dirty="0">
                <a:solidFill>
                  <a:srgbClr val="C00000"/>
                </a:solidFill>
              </a:rPr>
              <a:t>	</a:t>
            </a:r>
            <a:r>
              <a:rPr lang="en-US" sz="2400" dirty="0" smtClean="0">
                <a:solidFill>
                  <a:srgbClr val="C00000"/>
                </a:solidFill>
              </a:rPr>
              <a:t>Explain how the balanced reaction and stoichiometry will determine the amount of </a:t>
            </a:r>
            <a:r>
              <a:rPr lang="en-US" sz="2400" dirty="0" err="1" smtClean="0">
                <a:solidFill>
                  <a:srgbClr val="C00000"/>
                </a:solidFill>
              </a:rPr>
              <a:t>ppt</a:t>
            </a:r>
            <a:r>
              <a:rPr lang="en-US" sz="2400" dirty="0" smtClean="0">
                <a:solidFill>
                  <a:srgbClr val="C00000"/>
                </a:solidFill>
              </a:rPr>
              <a:t> made.</a:t>
            </a:r>
          </a:p>
        </p:txBody>
      </p:sp>
    </p:spTree>
    <p:extLst>
      <p:ext uri="{BB962C8B-B14F-4D97-AF65-F5344CB8AC3E}">
        <p14:creationId xmlns:p14="http://schemas.microsoft.com/office/powerpoint/2010/main" val="2167545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(sentence starters)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The reaction being studied is…..(provide both the written words and the balanced chemical equation).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precipitate collected was strontium carbonate and this was collected by gravity filtration</a:t>
            </a:r>
            <a:r>
              <a:rPr lang="en-US" sz="2800" dirty="0" smtClean="0"/>
              <a:t>.  Gravity filtration works by……</a:t>
            </a:r>
          </a:p>
          <a:p>
            <a:r>
              <a:rPr lang="en-US" sz="2800" dirty="0" smtClean="0"/>
              <a:t>The balanced equation and stoichiometry are necessary …….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371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Organize a data table of your measurements collected in lab.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6514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1611</TotalTime>
  <Words>445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Stoichiometry and Gravimetric Analysis Lab</vt:lpstr>
      <vt:lpstr>PowerPoint Presentation</vt:lpstr>
      <vt:lpstr>PowerPoint Presentation</vt:lpstr>
      <vt:lpstr>PowerPoint Presentation</vt:lpstr>
      <vt:lpstr>Questions and Calculations</vt:lpstr>
      <vt:lpstr>Lab Write Up</vt:lpstr>
      <vt:lpstr>Purpose</vt:lpstr>
      <vt:lpstr>Purpose (sentence starters)</vt:lpstr>
      <vt:lpstr>Data Table</vt:lpstr>
      <vt:lpstr>Questions</vt:lpstr>
      <vt:lpstr>Questions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Stoichiometry and Gravimetric Analysis Lab</dc:title>
  <dc:creator>Donohue, Jennifer (jdonohue@psusd.us)</dc:creator>
  <cp:lastModifiedBy>Donohue, Jennifer (jdonohue@psusd.us)</cp:lastModifiedBy>
  <cp:revision>16</cp:revision>
  <dcterms:created xsi:type="dcterms:W3CDTF">2015-01-22T16:49:22Z</dcterms:created>
  <dcterms:modified xsi:type="dcterms:W3CDTF">2017-02-03T21:40:44Z</dcterms:modified>
</cp:coreProperties>
</file>