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85EE3D7-BF79-4C60-82CC-5CF8D5C31A2D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AA264B-367F-4769-80FD-6E5C417C494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3D7-BF79-4C60-82CC-5CF8D5C31A2D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264B-367F-4769-80FD-6E5C417C4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3D7-BF79-4C60-82CC-5CF8D5C31A2D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AA264B-367F-4769-80FD-6E5C417C4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3D7-BF79-4C60-82CC-5CF8D5C31A2D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264B-367F-4769-80FD-6E5C417C49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5EE3D7-BF79-4C60-82CC-5CF8D5C31A2D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AA264B-367F-4769-80FD-6E5C417C49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3D7-BF79-4C60-82CC-5CF8D5C31A2D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264B-367F-4769-80FD-6E5C417C49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3D7-BF79-4C60-82CC-5CF8D5C31A2D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264B-367F-4769-80FD-6E5C417C49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3D7-BF79-4C60-82CC-5CF8D5C31A2D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264B-367F-4769-80FD-6E5C417C494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3D7-BF79-4C60-82CC-5CF8D5C31A2D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264B-367F-4769-80FD-6E5C417C4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3D7-BF79-4C60-82CC-5CF8D5C31A2D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AA264B-367F-4769-80FD-6E5C417C49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3D7-BF79-4C60-82CC-5CF8D5C31A2D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264B-367F-4769-80FD-6E5C417C49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85EE3D7-BF79-4C60-82CC-5CF8D5C31A2D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3AA264B-367F-4769-80FD-6E5C417C49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dirty="0" smtClean="0"/>
              <a:t>Purpose:</a:t>
            </a:r>
          </a:p>
          <a:p>
            <a:pPr marL="4572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1.  </a:t>
            </a:r>
            <a:r>
              <a:rPr lang="en-US" sz="2400" b="1" dirty="0" smtClean="0"/>
              <a:t>Explain the difference between and oxidizing agent and a reducing agent.</a:t>
            </a:r>
          </a:p>
          <a:p>
            <a:pPr marL="45720" indent="0">
              <a:buNone/>
            </a:pPr>
            <a:endParaRPr lang="en-US" sz="2400" b="1" dirty="0" smtClean="0"/>
          </a:p>
          <a:p>
            <a:pPr marL="320040" lvl="1" indent="0">
              <a:buNone/>
            </a:pPr>
            <a:r>
              <a:rPr lang="en-US" sz="2400" b="1" dirty="0" smtClean="0"/>
              <a:t>		A.  What is the relationship between the species being oxidized or reduced and the species that is the oxidizing agent or reducing agent?</a:t>
            </a:r>
          </a:p>
          <a:p>
            <a:pPr marL="320040" lvl="1" indent="0">
              <a:buNone/>
            </a:pPr>
            <a:endParaRPr lang="en-US" sz="2400" b="1" dirty="0" smtClean="0"/>
          </a:p>
          <a:p>
            <a:pPr marL="320040" lvl="1" indent="0">
              <a:buNone/>
            </a:pPr>
            <a:r>
              <a:rPr lang="en-US" sz="2400" b="1" dirty="0" smtClean="0"/>
              <a:t>	2.  Explain how a redox reaction is classified.</a:t>
            </a:r>
          </a:p>
          <a:p>
            <a:pPr marL="320040" lvl="1" indent="0">
              <a:buNone/>
            </a:pPr>
            <a:endParaRPr lang="en-US" sz="2400" b="1" dirty="0" smtClean="0"/>
          </a:p>
          <a:p>
            <a:pPr marL="594360" lvl="2" indent="0">
              <a:buNone/>
            </a:pPr>
            <a:r>
              <a:rPr lang="en-US" sz="2400" b="1" dirty="0" smtClean="0"/>
              <a:t>		A.  How is a redox reaction different from a double displacement reaction?</a:t>
            </a:r>
          </a:p>
          <a:p>
            <a:pPr marL="937260" lvl="2" indent="-342900">
              <a:buAutoNum type="arabicPeriod" startAt="2"/>
            </a:pPr>
            <a:endParaRPr lang="en-US" dirty="0"/>
          </a:p>
          <a:p>
            <a:pPr marL="320040" lvl="1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Oxidation Survey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0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2" indent="0">
              <a:buClr>
                <a:schemeClr val="accent1"/>
              </a:buClr>
              <a:buNone/>
            </a:pPr>
            <a:r>
              <a:rPr lang="en-US" sz="2800" b="1" dirty="0" smtClean="0"/>
              <a:t>3. For </a:t>
            </a:r>
            <a:r>
              <a:rPr lang="en-US" sz="2800" b="1" dirty="0"/>
              <a:t>the following reaction indicate which species is being oxidized, which is being reduced, which is the oxidizing agent, and which is the reducing agent</a:t>
            </a:r>
            <a:r>
              <a:rPr lang="en-US" sz="2800" b="1" dirty="0" smtClean="0"/>
              <a:t>.</a:t>
            </a:r>
          </a:p>
          <a:p>
            <a:pPr marL="45720" lvl="2" indent="0">
              <a:buClr>
                <a:schemeClr val="accent1"/>
              </a:buClr>
              <a:buNone/>
            </a:pPr>
            <a:endParaRPr lang="en-US" sz="2800" b="1" dirty="0"/>
          </a:p>
          <a:p>
            <a:pPr marL="45720" lvl="2" indent="0">
              <a:buClr>
                <a:schemeClr val="accent1"/>
              </a:buClr>
              <a:buNone/>
            </a:pPr>
            <a:r>
              <a:rPr lang="en-US" sz="2800" b="1" dirty="0" smtClean="0"/>
              <a:t>		Fe   +  Cl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 </a:t>
            </a:r>
            <a:r>
              <a:rPr lang="en-US" sz="2800" b="1" dirty="0" smtClean="0">
                <a:sym typeface="Wingdings" panose="05000000000000000000" pitchFamily="2" charset="2"/>
              </a:rPr>
              <a:t>  2Fe</a:t>
            </a:r>
            <a:r>
              <a:rPr lang="en-US" sz="2800" b="1" baseline="30000" dirty="0" smtClean="0">
                <a:sym typeface="Wingdings" panose="05000000000000000000" pitchFamily="2" charset="2"/>
              </a:rPr>
              <a:t>3+  </a:t>
            </a:r>
            <a:r>
              <a:rPr lang="en-US" sz="2800" b="1" dirty="0" smtClean="0">
                <a:sym typeface="Wingdings" panose="05000000000000000000" pitchFamily="2" charset="2"/>
              </a:rPr>
              <a:t>+  2Cl</a:t>
            </a:r>
            <a:r>
              <a:rPr lang="en-US" sz="2800" b="1" baseline="30000" dirty="0" smtClean="0">
                <a:sym typeface="Wingdings" panose="05000000000000000000" pitchFamily="2" charset="2"/>
              </a:rPr>
              <a:t>-</a:t>
            </a:r>
          </a:p>
          <a:p>
            <a:pPr marL="45720" lvl="2" indent="0">
              <a:buClr>
                <a:schemeClr val="accent1"/>
              </a:buClr>
              <a:buNone/>
            </a:pPr>
            <a:r>
              <a:rPr lang="en-US" sz="2000" b="1" dirty="0" smtClean="0">
                <a:sym typeface="Wingdings" panose="05000000000000000000" pitchFamily="2" charset="2"/>
              </a:rPr>
              <a:t>Red =_____  Charge Start_____  Charge End____</a:t>
            </a:r>
          </a:p>
          <a:p>
            <a:pPr marL="45720" lvl="2" indent="0">
              <a:buClr>
                <a:schemeClr val="accent1"/>
              </a:buClr>
              <a:buNone/>
            </a:pPr>
            <a:r>
              <a:rPr lang="en-US" sz="2000" b="1" dirty="0" err="1" smtClean="0">
                <a:sym typeface="Wingdings" panose="05000000000000000000" pitchFamily="2" charset="2"/>
              </a:rPr>
              <a:t>Oxid</a:t>
            </a:r>
            <a:r>
              <a:rPr lang="en-US" sz="2000" b="1" dirty="0" smtClean="0">
                <a:sym typeface="Wingdings" panose="05000000000000000000" pitchFamily="2" charset="2"/>
              </a:rPr>
              <a:t>=_____  Charge </a:t>
            </a:r>
            <a:r>
              <a:rPr lang="en-US" sz="2000" b="1" dirty="0">
                <a:sym typeface="Wingdings" panose="05000000000000000000" pitchFamily="2" charset="2"/>
              </a:rPr>
              <a:t>Start_____  Charge End</a:t>
            </a:r>
            <a:r>
              <a:rPr lang="en-US" sz="2000" b="1" dirty="0" smtClean="0">
                <a:sym typeface="Wingdings" panose="05000000000000000000" pitchFamily="2" charset="2"/>
              </a:rPr>
              <a:t>____</a:t>
            </a:r>
          </a:p>
          <a:p>
            <a:pPr marL="45720" lvl="2" indent="0">
              <a:buClr>
                <a:schemeClr val="accent1"/>
              </a:buClr>
              <a:buNone/>
            </a:pPr>
            <a:r>
              <a:rPr lang="en-US" sz="2000" b="1" dirty="0" err="1" smtClean="0">
                <a:sym typeface="Wingdings" panose="05000000000000000000" pitchFamily="2" charset="2"/>
              </a:rPr>
              <a:t>Oxid</a:t>
            </a:r>
            <a:r>
              <a:rPr lang="en-US" sz="2000" b="1" dirty="0" smtClean="0">
                <a:sym typeface="Wingdings" panose="05000000000000000000" pitchFamily="2" charset="2"/>
              </a:rPr>
              <a:t> Agent=_______			Red Agent________</a:t>
            </a:r>
            <a:endParaRPr lang="en-US" sz="2000" b="1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3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</TotalTime>
  <Words>36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Grid</vt:lpstr>
      <vt:lpstr>Oxidation Survey Lab</vt:lpstr>
      <vt:lpstr>PowerPoint Presentation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Oxidation Survey Lab</dc:title>
  <dc:creator>Donohue, Jennifer (jdonohue@psusd.us)</dc:creator>
  <cp:lastModifiedBy>Donohue, Jennifer (jdonohue@psusd.us)</cp:lastModifiedBy>
  <cp:revision>1</cp:revision>
  <dcterms:created xsi:type="dcterms:W3CDTF">2016-05-19T16:49:39Z</dcterms:created>
  <dcterms:modified xsi:type="dcterms:W3CDTF">2016-05-19T17:03:53Z</dcterms:modified>
</cp:coreProperties>
</file>