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7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5C7297E-8EFD-4079-A6CB-ED413C423B4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54BCB-7CA6-420D-B889-0366329F810A}"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7297E-8EFD-4079-A6CB-ED413C423B4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7297E-8EFD-4079-A6CB-ED413C423B4E}" type="datetimeFigureOut">
              <a:rPr lang="en-US" smtClean="0"/>
              <a:t>12/9/2016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C7297E-8EFD-4079-A6CB-ED413C423B4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C7297E-8EFD-4079-A6CB-ED413C423B4E}"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554BCB-7CA6-420D-B889-0366329F810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C7297E-8EFD-4079-A6CB-ED413C423B4E}"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C7297E-8EFD-4079-A6CB-ED413C423B4E}"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C7297E-8EFD-4079-A6CB-ED413C423B4E}"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C7297E-8EFD-4079-A6CB-ED413C423B4E}"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554BCB-7CA6-420D-B889-0366329F81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C7297E-8EFD-4079-A6CB-ED413C423B4E}"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554BCB-7CA6-420D-B889-0366329F810A}"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5C7297E-8EFD-4079-A6CB-ED413C423B4E}" type="datetimeFigureOut">
              <a:rPr lang="en-US" smtClean="0"/>
              <a:t>12/9/2016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3D554BCB-7CA6-420D-B889-0366329F81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C7297E-8EFD-4079-A6CB-ED413C423B4E}" type="datetimeFigureOut">
              <a:rPr lang="en-US" smtClean="0"/>
              <a:t>12/9/2016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D554BCB-7CA6-420D-B889-0366329F810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Performance Task: Making a Claim</a:t>
            </a:r>
            <a:endParaRPr lang="en-US" dirty="0"/>
          </a:p>
        </p:txBody>
      </p:sp>
      <p:sp>
        <p:nvSpPr>
          <p:cNvPr id="5" name="Content Placeholder 4"/>
          <p:cNvSpPr>
            <a:spLocks noGrp="1"/>
          </p:cNvSpPr>
          <p:nvPr>
            <p:ph idx="1"/>
          </p:nvPr>
        </p:nvSpPr>
        <p:spPr/>
        <p:txBody>
          <a:bodyPr/>
          <a:lstStyle/>
          <a:p>
            <a:pPr marL="0" indent="0">
              <a:buNone/>
            </a:pPr>
            <a:r>
              <a:rPr lang="en-US" dirty="0" smtClean="0"/>
              <a:t>What does it mean to make a claim?</a:t>
            </a:r>
          </a:p>
          <a:p>
            <a:pPr marL="0" indent="0">
              <a:buNone/>
            </a:pPr>
            <a:r>
              <a:rPr lang="en-US" dirty="0"/>
              <a:t>	</a:t>
            </a:r>
            <a:r>
              <a:rPr lang="en-US" i="1" dirty="0" smtClean="0"/>
              <a:t>In a complete sentence state what you think your unknown is.</a:t>
            </a:r>
          </a:p>
          <a:p>
            <a:pPr marL="0" indent="0">
              <a:buNone/>
            </a:pPr>
            <a:r>
              <a:rPr lang="en-US" dirty="0"/>
              <a:t>	</a:t>
            </a:r>
            <a:endParaRPr lang="en-US" dirty="0" smtClean="0"/>
          </a:p>
          <a:p>
            <a:pPr marL="0" indent="0">
              <a:buNone/>
            </a:pPr>
            <a:r>
              <a:rPr lang="en-US" dirty="0" smtClean="0">
                <a:solidFill>
                  <a:srgbClr val="FF9900"/>
                </a:solidFill>
              </a:rPr>
              <a:t>Example:  My unknown code X42 is calcium.</a:t>
            </a:r>
            <a:endParaRPr lang="en-US" dirty="0">
              <a:solidFill>
                <a:srgbClr val="FF9900"/>
              </a:solidFill>
            </a:endParaRPr>
          </a:p>
        </p:txBody>
      </p:sp>
    </p:spTree>
    <p:extLst>
      <p:ext uri="{BB962C8B-B14F-4D97-AF65-F5344CB8AC3E}">
        <p14:creationId xmlns:p14="http://schemas.microsoft.com/office/powerpoint/2010/main" val="4064767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Task:  Providing Evidence</a:t>
            </a:r>
            <a:endParaRPr lang="en-US" dirty="0"/>
          </a:p>
        </p:txBody>
      </p:sp>
      <p:sp>
        <p:nvSpPr>
          <p:cNvPr id="3" name="Content Placeholder 2"/>
          <p:cNvSpPr>
            <a:spLocks noGrp="1"/>
          </p:cNvSpPr>
          <p:nvPr>
            <p:ph idx="1"/>
          </p:nvPr>
        </p:nvSpPr>
        <p:spPr/>
        <p:txBody>
          <a:bodyPr/>
          <a:lstStyle/>
          <a:p>
            <a:pPr marL="0" indent="0">
              <a:buNone/>
            </a:pPr>
            <a:r>
              <a:rPr lang="en-US" dirty="0" smtClean="0"/>
              <a:t>What does it mean to provide evidence?</a:t>
            </a:r>
          </a:p>
          <a:p>
            <a:pPr marL="0" indent="0">
              <a:buNone/>
            </a:pPr>
            <a:r>
              <a:rPr lang="en-US" dirty="0"/>
              <a:t>	</a:t>
            </a:r>
            <a:r>
              <a:rPr lang="en-US" i="1" dirty="0" smtClean="0"/>
              <a:t>Example:  Evidence that supports my claim that unknown X42 is calcium is the density.  In the lab, mass and volume data were collected.  These values are in the data table.  </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1252415"/>
              </p:ext>
            </p:extLst>
          </p:nvPr>
        </p:nvGraphicFramePr>
        <p:xfrm>
          <a:off x="762000" y="4267200"/>
          <a:ext cx="6858000" cy="1981200"/>
        </p:xfrm>
        <a:graphic>
          <a:graphicData uri="http://schemas.openxmlformats.org/drawingml/2006/table">
            <a:tbl>
              <a:tblPr firstRow="1" bandRow="1">
                <a:tableStyleId>{5C22544A-7EE6-4342-B048-85BDC9FD1C3A}</a:tableStyleId>
              </a:tblPr>
              <a:tblGrid>
                <a:gridCol w="2286000"/>
                <a:gridCol w="2286000"/>
                <a:gridCol w="2286000"/>
              </a:tblGrid>
              <a:tr h="660400">
                <a:tc>
                  <a:txBody>
                    <a:bodyPr/>
                    <a:lstStyle/>
                    <a:p>
                      <a:r>
                        <a:rPr lang="en-US" dirty="0" smtClean="0"/>
                        <a:t>Mass</a:t>
                      </a:r>
                      <a:endParaRPr lang="en-US" dirty="0"/>
                    </a:p>
                  </a:txBody>
                  <a:tcPr/>
                </a:tc>
                <a:tc>
                  <a:txBody>
                    <a:bodyPr/>
                    <a:lstStyle/>
                    <a:p>
                      <a:r>
                        <a:rPr lang="en-US" dirty="0" smtClean="0"/>
                        <a:t>Volume</a:t>
                      </a:r>
                      <a:endParaRPr lang="en-US" dirty="0"/>
                    </a:p>
                  </a:txBody>
                  <a:tcPr/>
                </a:tc>
                <a:tc>
                  <a:txBody>
                    <a:bodyPr/>
                    <a:lstStyle/>
                    <a:p>
                      <a:r>
                        <a:rPr lang="en-US" dirty="0" smtClean="0"/>
                        <a:t>Density</a:t>
                      </a:r>
                      <a:endParaRPr lang="en-US" dirty="0"/>
                    </a:p>
                  </a:txBody>
                  <a:tcPr/>
                </a:tc>
              </a:tr>
              <a:tr h="660400">
                <a:tc>
                  <a:txBody>
                    <a:bodyPr/>
                    <a:lstStyle/>
                    <a:p>
                      <a:r>
                        <a:rPr lang="en-US" dirty="0" smtClean="0"/>
                        <a:t>25.2 g</a:t>
                      </a:r>
                      <a:endParaRPr lang="en-US" dirty="0"/>
                    </a:p>
                  </a:txBody>
                  <a:tcPr/>
                </a:tc>
                <a:tc>
                  <a:txBody>
                    <a:bodyPr/>
                    <a:lstStyle/>
                    <a:p>
                      <a:r>
                        <a:rPr lang="en-US" dirty="0" smtClean="0"/>
                        <a:t>14.8 mL</a:t>
                      </a:r>
                      <a:endParaRPr lang="en-US" dirty="0"/>
                    </a:p>
                  </a:txBody>
                  <a:tcPr/>
                </a:tc>
                <a:tc>
                  <a:txBody>
                    <a:bodyPr/>
                    <a:lstStyle/>
                    <a:p>
                      <a:r>
                        <a:rPr lang="en-US" dirty="0" smtClean="0"/>
                        <a:t>1.7 g/mL</a:t>
                      </a:r>
                      <a:endParaRPr lang="en-US" dirty="0"/>
                    </a:p>
                  </a:txBody>
                  <a:tcPr/>
                </a:tc>
              </a:tr>
              <a:tr h="660400">
                <a:tc>
                  <a:txBody>
                    <a:bodyPr/>
                    <a:lstStyle/>
                    <a:p>
                      <a:r>
                        <a:rPr lang="en-US" dirty="0" smtClean="0"/>
                        <a:t>15.3 g</a:t>
                      </a:r>
                      <a:endParaRPr lang="en-US" dirty="0"/>
                    </a:p>
                  </a:txBody>
                  <a:tcPr/>
                </a:tc>
                <a:tc>
                  <a:txBody>
                    <a:bodyPr/>
                    <a:lstStyle/>
                    <a:p>
                      <a:r>
                        <a:rPr lang="en-US" dirty="0" smtClean="0"/>
                        <a:t>10.2 mL</a:t>
                      </a:r>
                      <a:endParaRPr lang="en-US" dirty="0"/>
                    </a:p>
                  </a:txBody>
                  <a:tcPr/>
                </a:tc>
                <a:tc>
                  <a:txBody>
                    <a:bodyPr/>
                    <a:lstStyle/>
                    <a:p>
                      <a:r>
                        <a:rPr lang="en-US" dirty="0" smtClean="0"/>
                        <a:t>1.5 g/mL</a:t>
                      </a:r>
                      <a:endParaRPr lang="en-US" dirty="0"/>
                    </a:p>
                  </a:txBody>
                  <a:tcPr/>
                </a:tc>
              </a:tr>
            </a:tbl>
          </a:graphicData>
        </a:graphic>
      </p:graphicFrame>
      <p:sp>
        <p:nvSpPr>
          <p:cNvPr id="5" name="TextBox 4"/>
          <p:cNvSpPr txBox="1"/>
          <p:nvPr/>
        </p:nvSpPr>
        <p:spPr>
          <a:xfrm>
            <a:off x="6400800" y="5029200"/>
            <a:ext cx="2667000" cy="923330"/>
          </a:xfrm>
          <a:prstGeom prst="rect">
            <a:avLst/>
          </a:prstGeom>
          <a:solidFill>
            <a:schemeClr val="accent1"/>
          </a:solidFill>
        </p:spPr>
        <p:txBody>
          <a:bodyPr wrap="square" rtlCol="0">
            <a:spAutoFit/>
          </a:bodyPr>
          <a:lstStyle/>
          <a:p>
            <a:r>
              <a:rPr lang="en-US" dirty="0" smtClean="0"/>
              <a:t>Average = 1.6 g/mL</a:t>
            </a:r>
          </a:p>
          <a:p>
            <a:r>
              <a:rPr lang="en-US" dirty="0" smtClean="0"/>
              <a:t>Calcium actual = 1.54 g/mL</a:t>
            </a:r>
            <a:endParaRPr lang="en-US" dirty="0"/>
          </a:p>
        </p:txBody>
      </p:sp>
    </p:spTree>
    <p:extLst>
      <p:ext uri="{BB962C8B-B14F-4D97-AF65-F5344CB8AC3E}">
        <p14:creationId xmlns:p14="http://schemas.microsoft.com/office/powerpoint/2010/main" val="2829237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Task:  Providing Evidence</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sz="2800" b="1" i="1" dirty="0" smtClean="0"/>
              <a:t>Additional testing that was done on unknown X42 was testing if the material produced an acidic or basic solution.  This was done by putting the unknown material in water and then testing with litmus paper.  Test showed the unknown material is a base.  The metal also reacted with water with bubbling and heat.</a:t>
            </a:r>
            <a:endParaRPr lang="en-US" sz="2800" b="1" i="1" dirty="0"/>
          </a:p>
        </p:txBody>
      </p:sp>
      <p:graphicFrame>
        <p:nvGraphicFramePr>
          <p:cNvPr id="4" name="Table 3"/>
          <p:cNvGraphicFramePr>
            <a:graphicFrameLocks noGrp="1"/>
          </p:cNvGraphicFramePr>
          <p:nvPr>
            <p:extLst>
              <p:ext uri="{D42A27DB-BD31-4B8C-83A1-F6EECF244321}">
                <p14:modId xmlns:p14="http://schemas.microsoft.com/office/powerpoint/2010/main" val="772612012"/>
              </p:ext>
            </p:extLst>
          </p:nvPr>
        </p:nvGraphicFramePr>
        <p:xfrm>
          <a:off x="685800" y="4876800"/>
          <a:ext cx="7467600" cy="1371600"/>
        </p:xfrm>
        <a:graphic>
          <a:graphicData uri="http://schemas.openxmlformats.org/drawingml/2006/table">
            <a:tbl>
              <a:tblPr firstRow="1" bandRow="1">
                <a:tableStyleId>{5C22544A-7EE6-4342-B048-85BDC9FD1C3A}</a:tableStyleId>
              </a:tblPr>
              <a:tblGrid>
                <a:gridCol w="3733800"/>
                <a:gridCol w="3733800"/>
              </a:tblGrid>
              <a:tr h="685800">
                <a:tc>
                  <a:txBody>
                    <a:bodyPr/>
                    <a:lstStyle/>
                    <a:p>
                      <a:r>
                        <a:rPr lang="en-US" b="1" dirty="0" smtClean="0"/>
                        <a:t>Unknown X42</a:t>
                      </a:r>
                      <a:endParaRPr lang="en-US" b="1" dirty="0"/>
                    </a:p>
                  </a:txBody>
                  <a:tcPr/>
                </a:tc>
                <a:tc>
                  <a:txBody>
                    <a:bodyPr/>
                    <a:lstStyle/>
                    <a:p>
                      <a:r>
                        <a:rPr lang="en-US" b="1" dirty="0" smtClean="0"/>
                        <a:t>Litmus Paper Results</a:t>
                      </a:r>
                      <a:endParaRPr lang="en-US" b="1" dirty="0"/>
                    </a:p>
                  </a:txBody>
                  <a:tcPr/>
                </a:tc>
              </a:tr>
              <a:tr h="685800">
                <a:tc>
                  <a:txBody>
                    <a:bodyPr/>
                    <a:lstStyle/>
                    <a:p>
                      <a:r>
                        <a:rPr lang="en-US" b="1" dirty="0" smtClean="0"/>
                        <a:t>Material dissolved in water</a:t>
                      </a:r>
                      <a:endParaRPr lang="en-US" b="1" dirty="0"/>
                    </a:p>
                  </a:txBody>
                  <a:tcPr/>
                </a:tc>
                <a:tc>
                  <a:txBody>
                    <a:bodyPr/>
                    <a:lstStyle/>
                    <a:p>
                      <a:r>
                        <a:rPr lang="en-US" b="1" dirty="0" smtClean="0"/>
                        <a:t>Produced blue litmus</a:t>
                      </a:r>
                      <a:r>
                        <a:rPr lang="en-US" b="1" baseline="0" dirty="0" smtClean="0"/>
                        <a:t> test</a:t>
                      </a:r>
                      <a:endParaRPr lang="en-US" b="1" dirty="0"/>
                    </a:p>
                  </a:txBody>
                  <a:tcPr/>
                </a:tc>
              </a:tr>
            </a:tbl>
          </a:graphicData>
        </a:graphic>
      </p:graphicFrame>
    </p:spTree>
    <p:extLst>
      <p:ext uri="{BB962C8B-B14F-4D97-AF65-F5344CB8AC3E}">
        <p14:creationId xmlns:p14="http://schemas.microsoft.com/office/powerpoint/2010/main" val="963286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Task: Providing Evidence</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b="1" i="1" dirty="0" smtClean="0"/>
              <a:t>Additional testing indicated the unknown material is a metal.  This test was performed by using a conductivity meter.  The material was held against the electrodes and the conductivity meter lit up indicating the material is conductive.</a:t>
            </a:r>
            <a:endParaRPr lang="en-US" b="1" i="1" dirty="0"/>
          </a:p>
        </p:txBody>
      </p:sp>
    </p:spTree>
    <p:extLst>
      <p:ext uri="{BB962C8B-B14F-4D97-AF65-F5344CB8AC3E}">
        <p14:creationId xmlns:p14="http://schemas.microsoft.com/office/powerpoint/2010/main" val="301939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Performance Task: Providing Evidence</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b="1" i="1" dirty="0" smtClean="0"/>
              <a:t>Unknown X42 also physically resembles calcium.  Below is a list of the properties that the unknown exhibited:</a:t>
            </a:r>
          </a:p>
          <a:p>
            <a:pPr marL="0" indent="0">
              <a:buNone/>
            </a:pPr>
            <a:r>
              <a:rPr lang="en-US" b="1" i="1" dirty="0"/>
              <a:t>	</a:t>
            </a:r>
            <a:r>
              <a:rPr lang="en-US" b="1" i="1" dirty="0" smtClean="0">
                <a:sym typeface="Wingdings" panose="05000000000000000000" pitchFamily="2" charset="2"/>
              </a:rPr>
              <a:t>dull gray color</a:t>
            </a:r>
          </a:p>
          <a:p>
            <a:pPr marL="0" indent="0">
              <a:buNone/>
            </a:pPr>
            <a:r>
              <a:rPr lang="en-US" b="1" i="1" dirty="0">
                <a:sym typeface="Wingdings" panose="05000000000000000000" pitchFamily="2" charset="2"/>
              </a:rPr>
              <a:t>	</a:t>
            </a:r>
            <a:r>
              <a:rPr lang="en-US" b="1" i="1" dirty="0" smtClean="0">
                <a:sym typeface="Wingdings" panose="05000000000000000000" pitchFamily="2" charset="2"/>
              </a:rPr>
              <a:t>shiny when scratched</a:t>
            </a:r>
          </a:p>
          <a:p>
            <a:pPr marL="0" indent="0">
              <a:buNone/>
            </a:pPr>
            <a:r>
              <a:rPr lang="en-US" b="1" i="1" dirty="0">
                <a:sym typeface="Wingdings" panose="05000000000000000000" pitchFamily="2" charset="2"/>
              </a:rPr>
              <a:t>	</a:t>
            </a:r>
            <a:r>
              <a:rPr lang="en-US" b="1" i="1" dirty="0" smtClean="0">
                <a:sym typeface="Wingdings" panose="05000000000000000000" pitchFamily="2" charset="2"/>
              </a:rPr>
              <a:t>soft metal</a:t>
            </a:r>
          </a:p>
          <a:p>
            <a:pPr marL="0" indent="0">
              <a:buNone/>
            </a:pPr>
            <a:endParaRPr lang="en-US" b="1" i="1" dirty="0"/>
          </a:p>
        </p:txBody>
      </p:sp>
    </p:spTree>
    <p:extLst>
      <p:ext uri="{BB962C8B-B14F-4D97-AF65-F5344CB8AC3E}">
        <p14:creationId xmlns:p14="http://schemas.microsoft.com/office/powerpoint/2010/main" val="3497142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Task:  Reasoning</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t>Evidence supports the reasoning that unknown X42 is a metallic compound.  Metallic  compounds are metals, evidence from conductivity test. The unknown has a physical appearance of a gray color like many metals and the density was determined to be 1.6 g/ml with the actual density of Ca being 1.54 g/</a:t>
            </a:r>
            <a:r>
              <a:rPr lang="en-US" b="1" dirty="0" err="1" smtClean="0"/>
              <a:t>mL.</a:t>
            </a:r>
            <a:r>
              <a:rPr lang="en-US" b="1" dirty="0"/>
              <a:t> </a:t>
            </a:r>
            <a:r>
              <a:rPr lang="en-US" b="1" dirty="0" smtClean="0"/>
              <a:t> A litmus test proved it was alkaline (basic) indicating it must be from family I or II.  The evidence provides support to reason that the metal is calcium or is a metal from Family II.  Family II reacts with water showing signs of heat and bubbles.</a:t>
            </a:r>
            <a:endParaRPr lang="en-US" b="1" dirty="0"/>
          </a:p>
        </p:txBody>
      </p:sp>
    </p:spTree>
    <p:extLst>
      <p:ext uri="{BB962C8B-B14F-4D97-AF65-F5344CB8AC3E}">
        <p14:creationId xmlns:p14="http://schemas.microsoft.com/office/powerpoint/2010/main" val="12178862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TotalTime>
  <Words>189</Words>
  <Application>Microsoft Office PowerPoint</Application>
  <PresentationFormat>On-screen Show (4:3)</PresentationFormat>
  <Paragraphs>34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Module</vt:lpstr>
      <vt:lpstr>Performance Task: Making a Claim</vt:lpstr>
      <vt:lpstr>Performance Task:  Providing Evidence</vt:lpstr>
      <vt:lpstr>Performance Task:  Providing Evidence</vt:lpstr>
      <vt:lpstr>Performance Task: Providing Evidence</vt:lpstr>
      <vt:lpstr>Performance Task: Providing Evidence</vt:lpstr>
      <vt:lpstr>Performance Task:  Reasoning</vt:lpstr>
    </vt:vector>
  </TitlesOfParts>
  <Company>Palm Springs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Task: Making a Claim</dc:title>
  <dc:creator>Donohue, Jennifer (jdonohue@psusd.us)</dc:creator>
  <cp:lastModifiedBy>Donohue, Jennifer (jdonohue@psusd.us)</cp:lastModifiedBy>
  <cp:revision>8</cp:revision>
  <dcterms:created xsi:type="dcterms:W3CDTF">2016-12-09T22:31:54Z</dcterms:created>
  <dcterms:modified xsi:type="dcterms:W3CDTF">2016-12-09T23:22:20Z</dcterms:modified>
</cp:coreProperties>
</file>