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D8D3078-2386-428B-B390-A4B2CEDD5549}" type="datetimeFigureOut">
              <a:rPr lang="en-US" smtClean="0"/>
              <a:t>5/1/2017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21F072EB-8F3C-4EE6-9ECB-888CBBB0CF1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dirty="0" smtClean="0"/>
              <a:t>You will prepare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multi-flow charts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 brainstorms (bubble map)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3-4 paragraph essay (explanation)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814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Prepare!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How does our body use hemoglobin?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What equation represents the equilibrium of hemoglobin?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If a person is deprived of oxygen, which direction does the equilibrium shift and why?</a:t>
            </a:r>
          </a:p>
          <a:p>
            <a:pPr marL="68580" indent="0">
              <a:buNone/>
            </a:pPr>
            <a:endParaRPr lang="en-US" b="1" dirty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rgbClr val="00B0F0"/>
                </a:solidFill>
              </a:rPr>
              <a:t>What is another way to make the reaction shift direction?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5416858" y="2790262"/>
            <a:ext cx="1905000" cy="1524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638800" y="336759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Hemoglobin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17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66800" y="2313432"/>
            <a:ext cx="3395472" cy="4087368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What equation represents how our blood controls pH?</a:t>
            </a:r>
          </a:p>
          <a:p>
            <a:pPr marL="68580" indent="0">
              <a:buNone/>
            </a:pPr>
            <a:endParaRPr lang="en-US" b="1" dirty="0" smtClean="0">
              <a:solidFill>
                <a:schemeClr val="accent3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What is the effect of two much acid?  Direction of </a:t>
            </a:r>
            <a:r>
              <a:rPr lang="en-US" b="1" dirty="0" err="1" smtClean="0">
                <a:solidFill>
                  <a:schemeClr val="accent3"/>
                </a:solidFill>
              </a:rPr>
              <a:t>eq</a:t>
            </a:r>
            <a:r>
              <a:rPr lang="en-US" b="1" dirty="0" smtClean="0">
                <a:solidFill>
                  <a:schemeClr val="accent3"/>
                </a:solidFill>
              </a:rPr>
              <a:t>?  Why?</a:t>
            </a:r>
          </a:p>
          <a:p>
            <a:pPr marL="68580" indent="0">
              <a:buNone/>
            </a:pPr>
            <a:endParaRPr lang="en-US" b="1" dirty="0" smtClean="0">
              <a:solidFill>
                <a:schemeClr val="accent3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What is the effect of too much CO</a:t>
            </a:r>
            <a:r>
              <a:rPr lang="en-US" b="1" baseline="-25000" dirty="0" smtClean="0">
                <a:solidFill>
                  <a:schemeClr val="accent3"/>
                </a:solidFill>
              </a:rPr>
              <a:t>2</a:t>
            </a:r>
            <a:r>
              <a:rPr lang="en-US" b="1" dirty="0" smtClean="0">
                <a:solidFill>
                  <a:schemeClr val="accent3"/>
                </a:solidFill>
              </a:rPr>
              <a:t>?  Direction of </a:t>
            </a:r>
            <a:r>
              <a:rPr lang="en-US" b="1" dirty="0" err="1" smtClean="0">
                <a:solidFill>
                  <a:schemeClr val="accent3"/>
                </a:solidFill>
              </a:rPr>
              <a:t>eq</a:t>
            </a:r>
            <a:r>
              <a:rPr lang="en-US" b="1" dirty="0" smtClean="0">
                <a:solidFill>
                  <a:schemeClr val="accent3"/>
                </a:solidFill>
              </a:rPr>
              <a:t>?  Why?</a:t>
            </a:r>
          </a:p>
          <a:p>
            <a:pPr marL="68580" indent="0">
              <a:buNone/>
            </a:pPr>
            <a:endParaRPr lang="en-US" b="1" dirty="0" smtClean="0">
              <a:solidFill>
                <a:schemeClr val="accent3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What does it mean to hyperventilate and how is eq. disrupted?  What is the effect on the person?  How can hyperventilation be corrected?</a:t>
            </a:r>
          </a:p>
          <a:p>
            <a:pPr marL="68580" indent="0">
              <a:buNone/>
            </a:pPr>
            <a:endParaRPr lang="en-US" b="1" dirty="0" smtClean="0">
              <a:solidFill>
                <a:schemeClr val="accent3"/>
              </a:solidFill>
            </a:endParaRPr>
          </a:p>
          <a:p>
            <a:pPr marL="68580" indent="0">
              <a:buNone/>
            </a:pPr>
            <a:r>
              <a:rPr lang="en-US" b="1" dirty="0" smtClean="0">
                <a:solidFill>
                  <a:schemeClr val="accent3"/>
                </a:solidFill>
              </a:rPr>
              <a:t>What is acidosis?  What is the effect on </a:t>
            </a:r>
            <a:r>
              <a:rPr lang="en-US" b="1" dirty="0" err="1" smtClean="0">
                <a:solidFill>
                  <a:schemeClr val="accent3"/>
                </a:solidFill>
              </a:rPr>
              <a:t>eq</a:t>
            </a:r>
            <a:r>
              <a:rPr lang="en-US" b="1" dirty="0" smtClean="0">
                <a:solidFill>
                  <a:schemeClr val="accent3"/>
                </a:solidFill>
              </a:rPr>
              <a:t>?  How is pH of blood effected?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68580" indent="0">
              <a:buNone/>
            </a:pP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181600" y="3048000"/>
            <a:ext cx="2209800" cy="17526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67400" y="3601134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 of blood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0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Assignment: Equilibrium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Read pgs. 816-818 silently to yourself.  </a:t>
            </a:r>
          </a:p>
          <a:p>
            <a:pPr marL="0" indent="0">
              <a:buNone/>
            </a:pPr>
            <a:r>
              <a:rPr lang="en-US" sz="3600" b="1" dirty="0" smtClean="0"/>
              <a:t>You will have </a:t>
            </a:r>
            <a:r>
              <a:rPr lang="en-US" sz="3600" b="1" dirty="0" smtClean="0">
                <a:solidFill>
                  <a:schemeClr val="accent2"/>
                </a:solidFill>
              </a:rPr>
              <a:t>10 minutes</a:t>
            </a:r>
            <a:r>
              <a:rPr lang="en-US" sz="3600" b="1" dirty="0" smtClean="0"/>
              <a:t> to read.  This is silent and by yourself.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5297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Reading Assignment: Equilibrium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The </a:t>
            </a:r>
            <a:r>
              <a:rPr lang="en-US" b="1" dirty="0" smtClean="0">
                <a:solidFill>
                  <a:schemeClr val="accent2"/>
                </a:solidFill>
              </a:rPr>
              <a:t>second</a:t>
            </a:r>
            <a:r>
              <a:rPr lang="en-US" b="1" dirty="0" smtClean="0"/>
              <a:t> time you read you will:</a:t>
            </a:r>
          </a:p>
          <a:p>
            <a:pPr marL="0" indent="0">
              <a:buNone/>
            </a:pPr>
            <a:r>
              <a:rPr lang="en-US" b="1" dirty="0" smtClean="0"/>
              <a:t>	#Number the paragraphs</a:t>
            </a:r>
          </a:p>
          <a:p>
            <a:pPr marL="0" indent="0">
              <a:buNone/>
            </a:pPr>
            <a:r>
              <a:rPr lang="en-US" b="1" dirty="0" smtClean="0"/>
              <a:t>	Circle chemical reactions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Underline</a:t>
            </a:r>
            <a:r>
              <a:rPr lang="en-US" b="1" dirty="0" smtClean="0"/>
              <a:t> key terms	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  <a:r>
              <a:rPr lang="en-US" b="1" i="1" dirty="0" smtClean="0">
                <a:solidFill>
                  <a:srgbClr val="7030A0"/>
                </a:solidFill>
              </a:rPr>
              <a:t>A key term is defined as: repeated word, defined by the author, relevant to our </a:t>
            </a:r>
            <a:r>
              <a:rPr lang="en-US" b="1" i="1" u="sng" dirty="0" smtClean="0">
                <a:solidFill>
                  <a:srgbClr val="7030A0"/>
                </a:solidFill>
              </a:rPr>
              <a:t>reading purpose</a:t>
            </a:r>
            <a:r>
              <a:rPr lang="en-US" b="1" i="1" dirty="0" smtClean="0">
                <a:solidFill>
                  <a:srgbClr val="7030A0"/>
                </a:solidFill>
              </a:rPr>
              <a:t>, used to explain or represent  </a:t>
            </a:r>
            <a:endParaRPr lang="en-US" b="1" i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2057400" y="3200400"/>
            <a:ext cx="9144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947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Reading Purpose: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Explain how Le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</a:rPr>
              <a:t>Chatelier’s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 Principle is relevant to our bodies in cellular respiration and hemoglobin production using chemical equations.  Provide two examples of how the equilibrium will shift and why.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Explain how the concept of equilibrium maintains the pH of blood, preventing it from getting too acidic or basic.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Explain how the equilibrium is disrupted by hyperventilation and acidosis.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81528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27664"/>
            <a:ext cx="7458634" cy="114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Let’s Prepare!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Draw and Organize a Multi-Flow Map.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66" y="2362200"/>
            <a:ext cx="8268534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96387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Prepare!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6000"/>
            <a:ext cx="6629400" cy="396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038600" y="4419600"/>
            <a:ext cx="914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695700" y="3886200"/>
            <a:ext cx="16383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Chatelier’s</a:t>
            </a:r>
            <a:r>
              <a:rPr lang="en-US" b="1" dirty="0" smtClean="0"/>
              <a:t> Principle and cellular respiration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62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Prepare!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32" y="2057400"/>
            <a:ext cx="7616667" cy="411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038600" y="4343400"/>
            <a:ext cx="10668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581400" y="3580537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Le </a:t>
            </a:r>
            <a:r>
              <a:rPr lang="en-US" b="1" dirty="0" err="1" smtClean="0"/>
              <a:t>Chatelier’s</a:t>
            </a:r>
            <a:r>
              <a:rPr lang="en-US" b="1" dirty="0" smtClean="0"/>
              <a:t> Principle and Hemoglobin Production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9331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Turn!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681" y="2057401"/>
            <a:ext cx="5581650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114800" y="3886200"/>
            <a:ext cx="8382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00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Prepare!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68580" indent="0">
              <a:buNone/>
            </a:pPr>
            <a:r>
              <a:rPr lang="en-US" b="1" dirty="0" smtClean="0"/>
              <a:t>Here are some guiding questions?</a:t>
            </a:r>
          </a:p>
          <a:p>
            <a:pPr marL="68580" indent="0">
              <a:buNone/>
            </a:pPr>
            <a:r>
              <a:rPr lang="en-US" b="1" dirty="0"/>
              <a:t>	</a:t>
            </a:r>
            <a:r>
              <a:rPr lang="en-US" b="1" dirty="0" smtClean="0">
                <a:solidFill>
                  <a:srgbClr val="00B0F0"/>
                </a:solidFill>
              </a:rPr>
              <a:t>What is the purpose of cellular respiration?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What do we take in and what do we expel?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What is the main product of cellular respiration?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What is the chemical equation for cellular respiration?</a:t>
            </a:r>
          </a:p>
          <a:p>
            <a:pPr marL="68580" indent="0">
              <a:buNone/>
            </a:pPr>
            <a:endParaRPr lang="en-US" b="1" dirty="0" smtClean="0">
              <a:solidFill>
                <a:srgbClr val="00B0F0"/>
              </a:solidFill>
            </a:endParaRPr>
          </a:p>
          <a:p>
            <a:pPr marL="68580" indent="0">
              <a:buNone/>
            </a:pPr>
            <a:r>
              <a:rPr lang="en-US" b="1" dirty="0">
                <a:solidFill>
                  <a:srgbClr val="00B0F0"/>
                </a:solidFill>
              </a:rPr>
              <a:t>	</a:t>
            </a:r>
            <a:r>
              <a:rPr lang="en-US" b="1" dirty="0" smtClean="0">
                <a:solidFill>
                  <a:srgbClr val="00B0F0"/>
                </a:solidFill>
              </a:rPr>
              <a:t>If more sugar is added, which direction will the equilibrium shift and why?</a:t>
            </a:r>
          </a:p>
          <a:p>
            <a:pPr marL="68580" indent="0">
              <a:buNone/>
            </a:pPr>
            <a:r>
              <a:rPr lang="en-US" b="1" dirty="0"/>
              <a:t>	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638800" y="3352800"/>
            <a:ext cx="1600200" cy="1600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829300" y="3891290"/>
            <a:ext cx="121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Cellular Respiration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311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1601</TotalTime>
  <Words>242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Agenda</vt:lpstr>
      <vt:lpstr>Reading Assignment: Equilibrium</vt:lpstr>
      <vt:lpstr>Reading Assignment: Equilibrium</vt:lpstr>
      <vt:lpstr>Reading Assignment</vt:lpstr>
      <vt:lpstr>Let’s Prepare!</vt:lpstr>
      <vt:lpstr>Let’s Prepare!</vt:lpstr>
      <vt:lpstr>Let’s Prepare!</vt:lpstr>
      <vt:lpstr>Your Turn!</vt:lpstr>
      <vt:lpstr>Let’s Prepare!</vt:lpstr>
      <vt:lpstr>Let’s Prepare!</vt:lpstr>
      <vt:lpstr>Let’s Prepare!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Assignment</dc:title>
  <dc:creator>Donohue, Jennifer (jdonohue@psusd.us)</dc:creator>
  <cp:lastModifiedBy>Donohue, Jennifer (jdonohue@psusd.us)</cp:lastModifiedBy>
  <cp:revision>17</cp:revision>
  <dcterms:created xsi:type="dcterms:W3CDTF">2017-05-01T20:11:46Z</dcterms:created>
  <dcterms:modified xsi:type="dcterms:W3CDTF">2017-05-02T22:52:54Z</dcterms:modified>
</cp:coreProperties>
</file>