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0"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AA3D11-6E22-42DD-990E-B3432EAF953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A3D11-6E22-42DD-990E-B3432EAF953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A3D11-6E22-42DD-990E-B3432EAF953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AA3D11-6E22-42DD-990E-B3432EAF953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BAA3D11-6E22-42DD-990E-B3432EAF953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AA3D11-6E22-42DD-990E-B3432EAF953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0944E-A23B-4BE0-8B31-D3518F49D1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AA3D11-6E22-42DD-990E-B3432EAF9531}"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A3D11-6E22-42DD-990E-B3432EAF9531}"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A3D11-6E22-42DD-990E-B3432EAF9531}"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BAA3D11-6E22-42DD-990E-B3432EAF9531}" type="datetimeFigureOut">
              <a:rPr lang="en-US" smtClean="0"/>
              <a:t>9/13/2016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D30944E-A23B-4BE0-8B31-D3518F49D1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A3D11-6E22-42DD-990E-B3432EAF953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0944E-A23B-4BE0-8B31-D3518F49D1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AA3D11-6E22-42DD-990E-B3432EAF9531}" type="datetimeFigureOut">
              <a:rPr lang="en-US" smtClean="0"/>
              <a:t>9/13/2016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D30944E-A23B-4BE0-8B31-D3518F49D1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Periodic Activity of metals</a:t>
            </a:r>
            <a:endParaRPr lang="en-US" dirty="0"/>
          </a:p>
        </p:txBody>
      </p:sp>
      <p:sp>
        <p:nvSpPr>
          <p:cNvPr id="7" name="Content Placeholder 6"/>
          <p:cNvSpPr>
            <a:spLocks noGrp="1"/>
          </p:cNvSpPr>
          <p:nvPr>
            <p:ph idx="1"/>
          </p:nvPr>
        </p:nvSpPr>
        <p:spPr/>
        <p:txBody>
          <a:bodyPr>
            <a:normAutofit/>
          </a:bodyPr>
          <a:lstStyle/>
          <a:p>
            <a:pPr marL="137160" indent="0"/>
            <a:r>
              <a:rPr lang="en-US" sz="3200" dirty="0" smtClean="0">
                <a:solidFill>
                  <a:schemeClr val="accent5">
                    <a:lumMod val="50000"/>
                  </a:schemeClr>
                </a:solidFill>
              </a:rPr>
              <a:t>Purpose:</a:t>
            </a:r>
          </a:p>
          <a:p>
            <a:pPr marL="137160" indent="0"/>
            <a:endParaRPr lang="en-US" sz="3200" b="1" dirty="0">
              <a:solidFill>
                <a:schemeClr val="accent5">
                  <a:lumMod val="50000"/>
                </a:schemeClr>
              </a:solidFill>
            </a:endParaRPr>
          </a:p>
          <a:p>
            <a:pPr marL="137160" indent="0"/>
            <a:r>
              <a:rPr lang="en-US" sz="3200" dirty="0" smtClean="0">
                <a:solidFill>
                  <a:schemeClr val="accent5">
                    <a:lumMod val="50000"/>
                  </a:schemeClr>
                </a:solidFill>
              </a:rPr>
              <a:t>Materials:</a:t>
            </a:r>
            <a:endParaRPr lang="en-US" sz="3200" b="1" dirty="0" smtClean="0">
              <a:solidFill>
                <a:schemeClr val="accent5">
                  <a:lumMod val="50000"/>
                </a:schemeClr>
              </a:solidFill>
            </a:endParaRPr>
          </a:p>
          <a:p>
            <a:pPr marL="651510" indent="-514350">
              <a:buAutoNum type="arabicPeriod"/>
            </a:pPr>
            <a:endParaRPr lang="en-US" sz="3200" b="1" dirty="0">
              <a:solidFill>
                <a:schemeClr val="accent5">
                  <a:lumMod val="50000"/>
                </a:schemeClr>
              </a:solidFill>
            </a:endParaRPr>
          </a:p>
        </p:txBody>
      </p:sp>
    </p:spTree>
    <p:extLst>
      <p:ext uri="{BB962C8B-B14F-4D97-AF65-F5344CB8AC3E}">
        <p14:creationId xmlns:p14="http://schemas.microsoft.com/office/powerpoint/2010/main" val="406765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lstStyle/>
          <a:p>
            <a:r>
              <a:rPr lang="en-US" dirty="0" smtClean="0"/>
              <a:t>Data and Observations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88629726"/>
              </p:ext>
            </p:extLst>
          </p:nvPr>
        </p:nvGraphicFramePr>
        <p:xfrm>
          <a:off x="1524000" y="1397000"/>
          <a:ext cx="6096000" cy="4942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gridSpan="4">
                  <a:txBody>
                    <a:bodyPr/>
                    <a:lstStyle/>
                    <a:p>
                      <a:r>
                        <a:rPr lang="en-US" dirty="0" smtClean="0"/>
                        <a:t>Physical</a:t>
                      </a:r>
                      <a:r>
                        <a:rPr lang="en-US" baseline="0" dirty="0" smtClean="0"/>
                        <a:t> Properties of Metals---Observations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Lithium</a:t>
                      </a:r>
                      <a:endParaRPr lang="en-US" b="1" dirty="0"/>
                    </a:p>
                  </a:txBody>
                  <a:tcPr/>
                </a:tc>
                <a:tc>
                  <a:txBody>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tc>
                <a:tc>
                  <a:txBody>
                    <a:bodyPr/>
                    <a:lstStyle/>
                    <a:p>
                      <a:r>
                        <a:rPr lang="en-US" b="1" dirty="0" smtClean="0"/>
                        <a:t>Magnesium</a:t>
                      </a:r>
                      <a:endParaRPr lang="en-US" b="1" dirty="0"/>
                    </a:p>
                  </a:txBody>
                  <a:tcPr/>
                </a:tc>
                <a:tc>
                  <a:txBody>
                    <a:bodyPr/>
                    <a:lstStyle/>
                    <a:p>
                      <a:endParaRPr lang="en-US" dirty="0"/>
                    </a:p>
                  </a:txBody>
                  <a:tcPr/>
                </a:tc>
              </a:tr>
              <a:tr h="370840">
                <a:tc>
                  <a:txBody>
                    <a:bodyPr/>
                    <a:lstStyle/>
                    <a:p>
                      <a:r>
                        <a:rPr lang="en-US" b="1" dirty="0" smtClean="0"/>
                        <a:t>Sodium</a:t>
                      </a:r>
                      <a:endParaRPr lang="en-US" b="1" dirty="0"/>
                    </a:p>
                  </a:txBody>
                  <a:tcPr/>
                </a:tc>
                <a:tc>
                  <a:txBody>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tc>
                <a:tc>
                  <a:txBody>
                    <a:bodyPr/>
                    <a:lstStyle/>
                    <a:p>
                      <a:r>
                        <a:rPr lang="en-US" b="1" dirty="0" smtClean="0"/>
                        <a:t>Calcium</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299588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749225"/>
              </p:ext>
            </p:extLst>
          </p:nvPr>
        </p:nvGraphicFramePr>
        <p:xfrm>
          <a:off x="822325" y="1100138"/>
          <a:ext cx="6096000" cy="4942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gridSpan="4">
                  <a:txBody>
                    <a:bodyPr/>
                    <a:lstStyle/>
                    <a:p>
                      <a:pPr algn="r"/>
                      <a:r>
                        <a:rPr lang="en-US" baseline="0" dirty="0" smtClean="0"/>
                        <a:t>Reactions of Metals with water ---Observations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Lithium</a:t>
                      </a:r>
                      <a:endParaRPr lang="en-US" b="1" dirty="0"/>
                    </a:p>
                  </a:txBody>
                  <a:tcPr/>
                </a:tc>
                <a:tc>
                  <a:txBody>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tc>
                <a:tc>
                  <a:txBody>
                    <a:bodyPr/>
                    <a:lstStyle/>
                    <a:p>
                      <a:r>
                        <a:rPr lang="en-US" b="1" dirty="0" smtClean="0"/>
                        <a:t>Magnesium</a:t>
                      </a:r>
                      <a:endParaRPr lang="en-US" b="1" dirty="0"/>
                    </a:p>
                  </a:txBody>
                  <a:tcPr/>
                </a:tc>
                <a:tc>
                  <a:txBody>
                    <a:bodyPr/>
                    <a:lstStyle/>
                    <a:p>
                      <a:endParaRPr lang="en-US" dirty="0"/>
                    </a:p>
                  </a:txBody>
                  <a:tcPr/>
                </a:tc>
              </a:tr>
              <a:tr h="370840">
                <a:tc>
                  <a:txBody>
                    <a:bodyPr/>
                    <a:lstStyle/>
                    <a:p>
                      <a:r>
                        <a:rPr lang="en-US" b="1" dirty="0" smtClean="0"/>
                        <a:t>Sodium</a:t>
                      </a:r>
                      <a:endParaRPr lang="en-US" b="1" dirty="0"/>
                    </a:p>
                  </a:txBody>
                  <a:tcPr/>
                </a:tc>
                <a:tc>
                  <a:txBody>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tc>
                <a:tc>
                  <a:txBody>
                    <a:bodyPr/>
                    <a:lstStyle/>
                    <a:p>
                      <a:r>
                        <a:rPr lang="en-US" b="1" dirty="0" smtClean="0"/>
                        <a:t>Calcium</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30522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lstStyle/>
          <a:p>
            <a:pPr marL="137160" indent="0"/>
            <a:r>
              <a:rPr lang="en-US" sz="2400" dirty="0" smtClean="0">
                <a:solidFill>
                  <a:schemeClr val="accent5">
                    <a:lumMod val="50000"/>
                  </a:schemeClr>
                </a:solidFill>
              </a:rPr>
              <a:t>Analysis Questions</a:t>
            </a:r>
          </a:p>
          <a:p>
            <a:pPr marL="480060">
              <a:buAutoNum type="arabicPeriod"/>
            </a:pPr>
            <a:r>
              <a:rPr lang="en-US" sz="2400" dirty="0" smtClean="0">
                <a:solidFill>
                  <a:schemeClr val="accent5">
                    <a:lumMod val="50000"/>
                  </a:schemeClr>
                </a:solidFill>
              </a:rPr>
              <a:t>Identify the common name of the metals in Group 1 and Group 2 of the periodic table.</a:t>
            </a:r>
          </a:p>
          <a:p>
            <a:pPr marL="137160" indent="0"/>
            <a:r>
              <a:rPr lang="en-US" sz="2400" b="1" dirty="0">
                <a:solidFill>
                  <a:schemeClr val="accent5">
                    <a:lumMod val="50000"/>
                  </a:schemeClr>
                </a:solidFill>
              </a:rPr>
              <a:t>	</a:t>
            </a:r>
            <a:r>
              <a:rPr lang="en-US" sz="2400" dirty="0" smtClean="0">
                <a:solidFill>
                  <a:schemeClr val="accent5">
                    <a:lumMod val="50000"/>
                  </a:schemeClr>
                </a:solidFill>
              </a:rPr>
              <a:t>The common name for group 1 on the periodic table is……..</a:t>
            </a:r>
          </a:p>
          <a:p>
            <a:pPr marL="137160" indent="0"/>
            <a:endParaRPr lang="en-US" sz="2400" b="1" dirty="0">
              <a:solidFill>
                <a:schemeClr val="accent5">
                  <a:lumMod val="50000"/>
                </a:schemeClr>
              </a:solidFill>
            </a:endParaRPr>
          </a:p>
          <a:p>
            <a:pPr marL="137160" indent="0"/>
            <a:r>
              <a:rPr lang="en-US" sz="2400" dirty="0" smtClean="0">
                <a:solidFill>
                  <a:schemeClr val="accent5">
                    <a:lumMod val="50000"/>
                  </a:schemeClr>
                </a:solidFill>
              </a:rPr>
              <a:t>	The common name for group 2 on the periodic table is……..</a:t>
            </a:r>
            <a:endParaRPr lang="en-US" sz="2400" b="1" dirty="0">
              <a:solidFill>
                <a:schemeClr val="accent5">
                  <a:lumMod val="50000"/>
                </a:schemeClr>
              </a:solidFill>
            </a:endParaRPr>
          </a:p>
          <a:p>
            <a:pPr marL="651510" indent="-514350">
              <a:buAutoNum type="arabicPeriod"/>
            </a:pPr>
            <a:endParaRPr lang="en-US" b="1" dirty="0">
              <a:solidFill>
                <a:schemeClr val="accent5">
                  <a:lumMod val="50000"/>
                </a:schemeClr>
              </a:solidFill>
            </a:endParaRPr>
          </a:p>
          <a:p>
            <a:pPr marL="137160" indent="0">
              <a:buNone/>
            </a:pPr>
            <a:endParaRPr lang="en-US" dirty="0"/>
          </a:p>
        </p:txBody>
      </p:sp>
    </p:spTree>
    <p:extLst>
      <p:ext uri="{BB962C8B-B14F-4D97-AF65-F5344CB8AC3E}">
        <p14:creationId xmlns:p14="http://schemas.microsoft.com/office/powerpoint/2010/main" val="319057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noAutofit/>
          </a:bodyPr>
          <a:lstStyle/>
          <a:p>
            <a:pPr>
              <a:buAutoNum type="arabicPeriod" startAt="2"/>
            </a:pPr>
            <a:r>
              <a:rPr lang="en-US" sz="3600" dirty="0" smtClean="0"/>
              <a:t>Rank the four metals used from most active to least active based on their reactivity with water.</a:t>
            </a:r>
          </a:p>
          <a:p>
            <a:pPr>
              <a:buAutoNum type="arabicPeriod" startAt="2"/>
            </a:pPr>
            <a:endParaRPr lang="en-US" sz="3600" dirty="0"/>
          </a:p>
          <a:p>
            <a:pPr marL="0" indent="0"/>
            <a:r>
              <a:rPr lang="en-US" sz="3600" dirty="0" smtClean="0"/>
              <a:t>	From most reactive to least reactive …………..</a:t>
            </a:r>
            <a:endParaRPr lang="en-US" sz="3600" dirty="0"/>
          </a:p>
        </p:txBody>
      </p:sp>
    </p:spTree>
    <p:extLst>
      <p:ext uri="{BB962C8B-B14F-4D97-AF65-F5344CB8AC3E}">
        <p14:creationId xmlns:p14="http://schemas.microsoft.com/office/powerpoint/2010/main" val="119926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lstStyle/>
          <a:p>
            <a:pPr>
              <a:buAutoNum type="arabicPeriod" startAt="3"/>
            </a:pPr>
            <a:r>
              <a:rPr lang="en-US" dirty="0" smtClean="0"/>
              <a:t>The arrangement below shows the metals according to their position in the periodic table.  Reconstruct the chart as shown and include an arrow to indicate how the reactivity increases or decreases across a period and down a group.</a:t>
            </a:r>
          </a:p>
          <a:p>
            <a:pPr marL="0" indent="0"/>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09904042"/>
              </p:ext>
            </p:extLst>
          </p:nvPr>
        </p:nvGraphicFramePr>
        <p:xfrm>
          <a:off x="1371600" y="2057400"/>
          <a:ext cx="6096000" cy="2971800"/>
        </p:xfrm>
        <a:graphic>
          <a:graphicData uri="http://schemas.openxmlformats.org/drawingml/2006/table">
            <a:tbl>
              <a:tblPr firstRow="1" bandRow="1">
                <a:tableStyleId>{5C22544A-7EE6-4342-B048-85BDC9FD1C3A}</a:tableStyleId>
              </a:tblPr>
              <a:tblGrid>
                <a:gridCol w="2032000"/>
                <a:gridCol w="2032000"/>
                <a:gridCol w="2032000"/>
              </a:tblGrid>
              <a:tr h="59436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3200" dirty="0" smtClean="0"/>
                        <a:t>Group 1</a:t>
                      </a:r>
                      <a:endParaRPr lang="en-US" sz="3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3200" dirty="0" smtClean="0"/>
                        <a:t>Group 2</a:t>
                      </a:r>
                      <a:endParaRPr lang="en-US" sz="3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94360">
                <a:tc>
                  <a:txBody>
                    <a:bodyPr/>
                    <a:lstStyle/>
                    <a:p>
                      <a:r>
                        <a:rPr lang="en-US" sz="3200" b="1" dirty="0" smtClean="0">
                          <a:solidFill>
                            <a:schemeClr val="bg1"/>
                          </a:solidFill>
                        </a:rPr>
                        <a:t>Period 2</a:t>
                      </a:r>
                      <a:endParaRPr lang="en-US" sz="3200" b="1"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dirty="0" smtClean="0"/>
                        <a:t>Li</a:t>
                      </a: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94360">
                <a:tc>
                  <a:txBody>
                    <a:bodyPr/>
                    <a:lstStyle/>
                    <a:p>
                      <a:r>
                        <a:rPr lang="en-US" sz="3200" b="1" dirty="0" smtClean="0">
                          <a:solidFill>
                            <a:schemeClr val="bg1"/>
                          </a:solidFill>
                        </a:rPr>
                        <a:t>Period 3</a:t>
                      </a:r>
                      <a:endParaRPr lang="en-US" sz="3200"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smtClean="0"/>
                        <a:t>Na</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smtClean="0"/>
                        <a:t>Mg</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94360">
                <a:tc>
                  <a:txBody>
                    <a:bodyPr/>
                    <a:lstStyle/>
                    <a:p>
                      <a:r>
                        <a:rPr lang="en-US" sz="3200" b="1" dirty="0" smtClean="0">
                          <a:solidFill>
                            <a:schemeClr val="bg1"/>
                          </a:solidFill>
                        </a:rPr>
                        <a:t>Period 4</a:t>
                      </a:r>
                      <a:endParaRPr lang="en-US" sz="3200"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smtClean="0"/>
                        <a:t>Ca</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9436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91822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normAutofit/>
          </a:bodyPr>
          <a:lstStyle/>
          <a:p>
            <a:pPr>
              <a:buAutoNum type="arabicPeriod" startAt="4"/>
            </a:pPr>
            <a:r>
              <a:rPr lang="en-US" sz="2800" dirty="0" smtClean="0"/>
              <a:t>Look up the position of potassium on the periodic table and using the chart in #3, place potassium in the correct period and group.</a:t>
            </a:r>
          </a:p>
          <a:p>
            <a:pPr marL="0" indent="0"/>
            <a:r>
              <a:rPr lang="en-US" sz="2800" dirty="0"/>
              <a:t>	</a:t>
            </a:r>
            <a:r>
              <a:rPr lang="en-US" sz="2800" dirty="0" smtClean="0"/>
              <a:t>A.  Predict whether potassium is more or less reactive than sodium.  Support your reason with evidence.</a:t>
            </a:r>
            <a:endParaRPr lang="en-US" sz="2800" dirty="0"/>
          </a:p>
        </p:txBody>
      </p:sp>
    </p:spTree>
    <p:extLst>
      <p:ext uri="{BB962C8B-B14F-4D97-AF65-F5344CB8AC3E}">
        <p14:creationId xmlns:p14="http://schemas.microsoft.com/office/powerpoint/2010/main" val="3188956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lstStyle/>
          <a:p>
            <a:r>
              <a:rPr lang="en-US" dirty="0" smtClean="0"/>
              <a:t>5.  </a:t>
            </a:r>
            <a:r>
              <a:rPr lang="en-US" sz="3600" dirty="0" smtClean="0"/>
              <a:t>Write a hypothesis as to why the lithium and sodium are packaged in mineral oil?  What is the purpose of the mineral oil?</a:t>
            </a:r>
            <a:endParaRPr lang="en-US" sz="3600" dirty="0"/>
          </a:p>
        </p:txBody>
      </p:sp>
    </p:spTree>
    <p:extLst>
      <p:ext uri="{BB962C8B-B14F-4D97-AF65-F5344CB8AC3E}">
        <p14:creationId xmlns:p14="http://schemas.microsoft.com/office/powerpoint/2010/main" val="3720474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activity of metals</a:t>
            </a:r>
            <a:endParaRPr lang="en-US" dirty="0"/>
          </a:p>
        </p:txBody>
      </p:sp>
      <p:sp>
        <p:nvSpPr>
          <p:cNvPr id="3" name="Content Placeholder 2"/>
          <p:cNvSpPr>
            <a:spLocks noGrp="1"/>
          </p:cNvSpPr>
          <p:nvPr>
            <p:ph idx="1"/>
          </p:nvPr>
        </p:nvSpPr>
        <p:spPr/>
        <p:txBody>
          <a:bodyPr>
            <a:noAutofit/>
          </a:bodyPr>
          <a:lstStyle/>
          <a:p>
            <a:pPr>
              <a:buAutoNum type="arabicPeriod" startAt="6"/>
            </a:pPr>
            <a:r>
              <a:rPr lang="en-US" sz="2800" dirty="0" smtClean="0"/>
              <a:t>Phenolphthalein is an indicator.  It will turn pink in a base and clear in an acid.  How does this observation tie into the word alkaline?</a:t>
            </a:r>
          </a:p>
          <a:p>
            <a:pPr marL="0" indent="0"/>
            <a:r>
              <a:rPr lang="en-US" sz="2800" dirty="0"/>
              <a:t>	</a:t>
            </a:r>
            <a:r>
              <a:rPr lang="en-US" sz="2800" dirty="0" smtClean="0"/>
              <a:t>Use your chrome book to research the word “alkaline”.  Provide a definition, how the definition applies to the phenolphthalein observation, and how this applies to the name of Family 1 and 2.</a:t>
            </a:r>
            <a:endParaRPr lang="en-US" sz="2800" dirty="0"/>
          </a:p>
        </p:txBody>
      </p:sp>
    </p:spTree>
    <p:extLst>
      <p:ext uri="{BB962C8B-B14F-4D97-AF65-F5344CB8AC3E}">
        <p14:creationId xmlns:p14="http://schemas.microsoft.com/office/powerpoint/2010/main" val="2900050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302</TotalTime>
  <Words>234</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Periodic Activity of metals</vt:lpstr>
      <vt:lpstr>Periodic Activity of Metals</vt:lpstr>
      <vt:lpstr>PowerPoint Presentation</vt:lpstr>
      <vt:lpstr>Periodic Activity of Metals</vt:lpstr>
      <vt:lpstr>Periodic activity of metals</vt:lpstr>
      <vt:lpstr>Periodic activity of metals</vt:lpstr>
      <vt:lpstr>Periodic activity of metals</vt:lpstr>
      <vt:lpstr>Periodic activity of metals</vt:lpstr>
      <vt:lpstr>Periodic activity of metals</vt:lpstr>
    </vt:vector>
  </TitlesOfParts>
  <Company>Palm Springs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Sodium</dc:title>
  <dc:creator>Donohue, Jennifer (jdonohue@psusd.us)</dc:creator>
  <cp:lastModifiedBy>Donohue, Jennifer (jdonohue@psusd.us)</cp:lastModifiedBy>
  <cp:revision>11</cp:revision>
  <dcterms:created xsi:type="dcterms:W3CDTF">2014-10-16T20:52:00Z</dcterms:created>
  <dcterms:modified xsi:type="dcterms:W3CDTF">2016-09-13T19:42:29Z</dcterms:modified>
</cp:coreProperties>
</file>