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Source Code Pro" panose="020B0604020202020204" charset="0"/>
      <p:regular r:id="rId19"/>
      <p:bold r:id="rId20"/>
    </p:embeddedFont>
    <p:embeddedFont>
      <p:font typeface="Verdana" panose="020B0604030504040204" pitchFamily="34" charset="0"/>
      <p:regular r:id="rId21"/>
      <p:bold r:id="rId22"/>
      <p:italic r:id="rId23"/>
      <p:boldItalic r:id="rId24"/>
    </p:embeddedFont>
    <p:embeddedFont>
      <p:font typeface="Roboto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10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58169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erc.carleton.edu/research_education/geochemsheets/techniques/XRD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americanpharmaceuticalreview.com/Featured-Articles/38371-Powder-X-ray-Diffraction-and-its-Application-to-Biotherapeutic-Formulation-Development/" TargetMode="External"/><Relationship Id="rId5" Type="http://schemas.openxmlformats.org/officeDocument/2006/relationships/hyperlink" Target="http://www.rigaku.com/en/products/xrd/ultima/app034" TargetMode="External"/><Relationship Id="rId4" Type="http://schemas.openxmlformats.org/officeDocument/2006/relationships/hyperlink" Target="http://www.rigaku.com/en/products/xrd/miniflex/app011%2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X-Ray Diffraction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Taylor Intal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AP Chemistry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Period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Sample Question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Whether a sample is amorphous or crystalline, which parts are the only entities the yield sharp peaks?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(u rock Mrs. Donohue)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Sample Question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271200" y="1700450"/>
            <a:ext cx="24228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 Which graph shows a crystalline substance and which graph shows an amorphous substance?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574" y="1700450"/>
            <a:ext cx="5683625" cy="33739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5" name="Shape 135"/>
          <p:cNvSpPr/>
          <p:nvPr/>
        </p:nvSpPr>
        <p:spPr>
          <a:xfrm>
            <a:off x="4832825" y="3544075"/>
            <a:ext cx="356700" cy="172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4890350" y="4315025"/>
            <a:ext cx="517800" cy="9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Sample Question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899" y="1713299"/>
            <a:ext cx="4211325" cy="3083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 txBox="1"/>
          <p:nvPr/>
        </p:nvSpPr>
        <p:spPr>
          <a:xfrm>
            <a:off x="5316100" y="1726000"/>
            <a:ext cx="3378000" cy="307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3. Label the inside of the instrument. </a:t>
            </a:r>
          </a:p>
        </p:txBody>
      </p:sp>
      <p:sp>
        <p:nvSpPr>
          <p:cNvPr id="144" name="Shape 144"/>
          <p:cNvSpPr/>
          <p:nvPr/>
        </p:nvSpPr>
        <p:spPr>
          <a:xfrm>
            <a:off x="609850" y="2554500"/>
            <a:ext cx="494700" cy="4602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2266900" y="3578600"/>
            <a:ext cx="621300" cy="3567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4061925" y="2606250"/>
            <a:ext cx="621300" cy="3567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Answers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Crystalline would show sharp peaks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The top graph is crystalline; the bottom graph is amorphous.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7100" y="3188875"/>
            <a:ext cx="2957225" cy="175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Industry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71900" y="1710200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oil industry uses X-ray diffraction due to its encounter with a wide variety of rocks, scales, cements, cuttings, and muds throughout drilling process. X-ray diffraction is used to identify the phases of the commonly identified solids. Three phases are identified in the figure below; the major is a barite phase and the two minor phases consist of calcite and quartz. The primary goal of this application is to quickly identify the phases contained within the sample material. 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Industry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9649" y="1736250"/>
            <a:ext cx="6736151" cy="3299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Sources 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X-ray Powder Diffraction 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Industry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Sample Analysis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Sample Questions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What is X-ray diffraction?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7232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X-ray diffraction (XRD) is a rapid analytical technique primarily used for phase identification of a crystalline material and can provide information on unit cell dimensions. The analyzed material is finely ground, homogenized, and average bulk composition is determined. An amorphous sample shows a broad “halo” like pattern. Crystalline samples have the peaks within them.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Diagrams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00" y="1818349"/>
            <a:ext cx="3843124" cy="2978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91225" y="2071385"/>
            <a:ext cx="4102774" cy="235353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Diagrams 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00" y="1840150"/>
            <a:ext cx="3577725" cy="26129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9622" y="1840147"/>
            <a:ext cx="4771874" cy="2612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Step by Step (Preparation)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71900" y="1679975"/>
            <a:ext cx="8222100" cy="27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Obtain a few tenth of a gram (or more) of the material, as pure as possible.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Grind sample into a fine powder, typically in a fluid to minimize including extra strain (surface energy) that can offset peak positions, and to randomize orientation. Powder less than  ~10 μm(or 200-mesh) in size is preferred.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Place into a sample holder or unto the sample surface: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Smear uniformly onto a glass slide, assuring a flat upper surface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Pack into a sample container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Sprinkle on double sticky tape</a:t>
            </a:r>
          </a:p>
          <a:p>
            <a:pPr marL="635000" marR="177800" lvl="0" indent="-317500" rtl="0">
              <a:lnSpc>
                <a:spcPct val="165000"/>
              </a:lnSpc>
              <a:spcBef>
                <a:spcPts val="1400"/>
              </a:spcBef>
              <a:spcAft>
                <a:spcPts val="1400"/>
              </a:spcAft>
              <a:buClr>
                <a:schemeClr val="lt2"/>
              </a:buClr>
              <a:buSzPct val="100000"/>
              <a:buFont typeface="Roboto"/>
            </a:pPr>
            <a:r>
              <a:rPr lang="en" sz="1400"/>
              <a:t>Care must be taken to create a flat upper surface and to achieve a random distribution of lattice orientations unless creating an oriented smear.</a:t>
            </a:r>
          </a:p>
          <a:p>
            <a:pPr marL="88900" marR="88900" lvl="0" indent="-66675" rtl="0">
              <a:lnSpc>
                <a:spcPct val="165000"/>
              </a:lnSpc>
              <a:spcBef>
                <a:spcPts val="700"/>
              </a:spcBef>
              <a:spcAft>
                <a:spcPts val="700"/>
              </a:spcAft>
              <a:buClr>
                <a:srgbClr val="333333"/>
              </a:buClr>
              <a:buSzPct val="75000"/>
              <a:buFont typeface="Verdana"/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Step by Step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60950" y="1687400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buSzPct val="100000"/>
            </a:pPr>
            <a:r>
              <a:rPr lang="en" sz="1400"/>
              <a:t>To collect data, the intensity of diffracted X-rays is continuously recorded as the sample and detector rotate through their respective angles. 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A peak in intensity occurs when the mineral contains lattice planes with d-spacings appropriate to diffract X-rays at that value of </a:t>
            </a:r>
            <a:r>
              <a:rPr lang="en" sz="1400">
                <a:highlight>
                  <a:srgbClr val="FFFFFF"/>
                </a:highlight>
              </a:rPr>
              <a:t>θ</a:t>
            </a:r>
            <a:r>
              <a:rPr lang="en" sz="1400"/>
              <a:t>. 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>
                <a:highlight>
                  <a:srgbClr val="FFFFFF"/>
                </a:highlight>
              </a:rPr>
              <a:t>Although each peak consists of two separate reflections (Kα1 and Kα2), at small values of 2θ the peak locations overlap with Kα2appearing as a hump on the side of Kα1. 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>
                <a:highlight>
                  <a:srgbClr val="FFFFFF"/>
                </a:highlight>
              </a:rPr>
              <a:t>Greater separation occurs at higher values of θ. 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>
                <a:highlight>
                  <a:srgbClr val="FFFFFF"/>
                </a:highlight>
              </a:rPr>
              <a:t>Typically these combined peaks are treated as one. The 2λ position of the diffraction peak is typically measured as the center of the peak at 80% peak height.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highlight>
                  <a:srgbClr val="FFFFFF"/>
                </a:highlight>
              </a:rPr>
              <a:t>Each peak represents the compound.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Sample Analysis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887" y="1697150"/>
            <a:ext cx="5665675" cy="331441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07" name="Shape 107"/>
          <p:cNvSpPr txBox="1"/>
          <p:nvPr/>
        </p:nvSpPr>
        <p:spPr>
          <a:xfrm>
            <a:off x="6174800" y="1801525"/>
            <a:ext cx="2702400" cy="32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detector records and processes this X-ray signal and converts the signal to a count rate which is then output to a device such as a printer or computer monitor.</a:t>
            </a:r>
          </a:p>
          <a:p>
            <a:pPr lvl="0">
              <a:spcBef>
                <a:spcPts val="0"/>
              </a:spcBef>
              <a:buNone/>
            </a:pPr>
            <a:endParaRPr sz="1800">
              <a:solidFill>
                <a:schemeClr val="lt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Copper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Sample Analysis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5164775" y="1702600"/>
            <a:ext cx="3772800" cy="306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is a different example of what it looks like when samples are under extreme heat. The intensity is much higher but the rotation stays the same.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This is of CaCO2 and CaO.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275" y="1702600"/>
            <a:ext cx="47625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Sample Analysis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899" y="1669524"/>
            <a:ext cx="5878674" cy="32712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1" name="Shape 121"/>
          <p:cNvSpPr txBox="1"/>
          <p:nvPr/>
        </p:nvSpPr>
        <p:spPr>
          <a:xfrm>
            <a:off x="6374725" y="1714500"/>
            <a:ext cx="2319300" cy="32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Fig. A is graphene oxide with a 001 peak.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Fig. B is pristine ZnFe2O4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Fig. C is ZnFe2O4 with functionalized graphene samples with 8%, 14%, and 25%.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On-screen Show (16:9)</PresentationFormat>
  <Paragraphs>57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Source Code Pro</vt:lpstr>
      <vt:lpstr>Verdana</vt:lpstr>
      <vt:lpstr>Roboto</vt:lpstr>
      <vt:lpstr>material</vt:lpstr>
      <vt:lpstr>X-Ray Diffraction </vt:lpstr>
      <vt:lpstr>What is X-ray diffraction?</vt:lpstr>
      <vt:lpstr>Diagrams</vt:lpstr>
      <vt:lpstr>Diagrams </vt:lpstr>
      <vt:lpstr>Step by Step (Preparation)</vt:lpstr>
      <vt:lpstr>Step by Step</vt:lpstr>
      <vt:lpstr>Sample Analysis</vt:lpstr>
      <vt:lpstr>Sample Analysis</vt:lpstr>
      <vt:lpstr>Sample Analysis</vt:lpstr>
      <vt:lpstr>Sample Question</vt:lpstr>
      <vt:lpstr>Sample Question</vt:lpstr>
      <vt:lpstr>Sample Question</vt:lpstr>
      <vt:lpstr>Answers</vt:lpstr>
      <vt:lpstr>Industry</vt:lpstr>
      <vt:lpstr>Industry</vt:lpstr>
      <vt:lpstr>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Diffraction </dc:title>
  <dc:creator>Donohue, Jennifer (jdonohue@psusd.us)</dc:creator>
  <cp:lastModifiedBy>Donohue, Jennifer (jdonohue@psusd.us)</cp:lastModifiedBy>
  <cp:revision>1</cp:revision>
  <dcterms:modified xsi:type="dcterms:W3CDTF">2016-06-06T17:59:03Z</dcterms:modified>
</cp:coreProperties>
</file>