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Verdana" panose="020B0604030504040204" pitchFamily="34" charset="0"/>
      <p:regular r:id="rId17"/>
      <p:bold r:id="rId18"/>
      <p:italic r:id="rId19"/>
      <p:boldItalic r:id="rId20"/>
    </p:embeddedFont>
    <p:embeddedFont>
      <p:font typeface="Robo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77446954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www.techtimes.com/articles/13316/20140818/fukushima-disaster-show-effects-of-radiation-in-animals-plants-study.htm" TargetMode="External"/><Relationship Id="rId3" Type="http://schemas.openxmlformats.org/officeDocument/2006/relationships/hyperlink" Target="http://www.geigercounters.com/" TargetMode="External"/><Relationship Id="rId7" Type="http://schemas.openxmlformats.org/officeDocument/2006/relationships/hyperlink" Target="http://www.ibiblio.org/hyperwar/AAF/USSBS/AtomicEffects/AtomicEffects-3.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www.world-nuclear.org/information-library/safety-and-security/safety-of-plants/chernobyl-accident.aspx" TargetMode="External"/><Relationship Id="rId5" Type="http://schemas.openxmlformats.org/officeDocument/2006/relationships/hyperlink" Target="http://modernsurvivalblog.com/nuclear/radiation-geiger-counter-the-radiation-network/" TargetMode="External"/><Relationship Id="rId4" Type="http://schemas.openxmlformats.org/officeDocument/2006/relationships/hyperlink" Target="http://physics.nyu.edu/~physlab/Classical%20and%20Quantum%20Wave%20Lab/ar1.pdf" TargetMode="External"/><Relationship Id="rId9" Type="http://schemas.openxmlformats.org/officeDocument/2006/relationships/hyperlink" Target="http://www.industrial-needs.com/measuring-instruments/geiger-counters.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lgn="l">
              <a:spcBef>
                <a:spcPts val="0"/>
              </a:spcBef>
              <a:buNone/>
            </a:pPr>
            <a:r>
              <a:rPr lang="en"/>
              <a:t>           Geiger Counter</a:t>
            </a:r>
          </a:p>
        </p:txBody>
      </p:sp>
      <p:sp>
        <p:nvSpPr>
          <p:cNvPr id="86" name="Shape 8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marL="1828800" lvl="0" indent="457200">
              <a:spcBef>
                <a:spcPts val="0"/>
              </a:spcBef>
              <a:buNone/>
            </a:pPr>
            <a:r>
              <a:rPr lang="en"/>
              <a:t>Justin Rouleau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sz="2400"/>
              <a:t>Cont.</a:t>
            </a:r>
          </a:p>
        </p:txBody>
      </p:sp>
      <p:sp>
        <p:nvSpPr>
          <p:cNvPr id="149" name="Shape 149"/>
          <p:cNvSpPr txBox="1">
            <a:spLocks noGrp="1"/>
          </p:cNvSpPr>
          <p:nvPr>
            <p:ph type="body" idx="1"/>
          </p:nvPr>
        </p:nvSpPr>
        <p:spPr>
          <a:xfrm>
            <a:off x="93275" y="1644850"/>
            <a:ext cx="8520600" cy="3339000"/>
          </a:xfrm>
          <a:prstGeom prst="rect">
            <a:avLst/>
          </a:prstGeom>
        </p:spPr>
        <p:txBody>
          <a:bodyPr lIns="91425" tIns="91425" rIns="91425" bIns="91425" anchor="t" anchorCtr="0">
            <a:noAutofit/>
          </a:bodyPr>
          <a:lstStyle/>
          <a:p>
            <a:pPr lvl="0">
              <a:spcBef>
                <a:spcPts val="0"/>
              </a:spcBef>
              <a:buNone/>
            </a:pPr>
            <a:r>
              <a:rPr lang="en" sz="1400"/>
              <a:t>The radiation apparently had no lasting effects on the soil or vegetation: Seeds later planted within a few hundred feet of ground zero grew normally. Examination of subsurface soil in the immediate area showed presence of earthworms and other life only a few inches below the surface. The effect on human procreation is as yet undetermined, but pregnant women within a mile of ground zero showed an increased number of miscarriages, and there was in most cases a low sperm count among men in the same area. Stories of harmful effects on people who came into the area after the explosion have been disproved by investigation.</a:t>
            </a:r>
          </a:p>
          <a:p>
            <a:pPr lvl="0">
              <a:spcBef>
                <a:spcPts val="0"/>
              </a:spcBef>
              <a:buNone/>
            </a:pPr>
            <a:r>
              <a:rPr lang="en" sz="1400"/>
              <a:t>The rays proved lethal for an average radius of 3,000 feet from ground zero. They caused loss of hair up to 7,500 feet and occasionally beyond, and other mild effects up to almost 2 miles.</a:t>
            </a:r>
          </a:p>
          <a:p>
            <a:pPr lvl="0">
              <a:spcBef>
                <a:spcPts val="0"/>
              </a:spcBef>
              <a:buNone/>
            </a:pPr>
            <a:endParaRPr/>
          </a:p>
        </p:txBody>
      </p:sp>
      <p:pic>
        <p:nvPicPr>
          <p:cNvPr id="150" name="Shape 150"/>
          <p:cNvPicPr preferRelativeResize="0"/>
          <p:nvPr/>
        </p:nvPicPr>
        <p:blipFill>
          <a:blip r:embed="rId3">
            <a:alphaModFix/>
          </a:blip>
          <a:stretch>
            <a:fillRect/>
          </a:stretch>
        </p:blipFill>
        <p:spPr>
          <a:xfrm>
            <a:off x="4521050" y="130375"/>
            <a:ext cx="3028950" cy="15144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Example 3: Fukushima</a:t>
            </a:r>
          </a:p>
        </p:txBody>
      </p:sp>
      <p:sp>
        <p:nvSpPr>
          <p:cNvPr id="156" name="Shape 156"/>
          <p:cNvSpPr txBox="1">
            <a:spLocks noGrp="1"/>
          </p:cNvSpPr>
          <p:nvPr>
            <p:ph type="body" idx="1"/>
          </p:nvPr>
        </p:nvSpPr>
        <p:spPr>
          <a:xfrm>
            <a:off x="311700" y="902250"/>
            <a:ext cx="8520600" cy="3339000"/>
          </a:xfrm>
          <a:prstGeom prst="rect">
            <a:avLst/>
          </a:prstGeom>
        </p:spPr>
        <p:txBody>
          <a:bodyPr lIns="91425" tIns="91425" rIns="91425" bIns="91425" anchor="t" anchorCtr="0">
            <a:noAutofit/>
          </a:bodyPr>
          <a:lstStyle/>
          <a:p>
            <a:pPr lvl="0">
              <a:spcBef>
                <a:spcPts val="0"/>
              </a:spcBef>
              <a:buNone/>
            </a:pPr>
            <a:r>
              <a:rPr lang="en"/>
              <a:t>The disaster in Fukushima has shown to already be affecting the surrounding plants and animals. After the earthquake in 2011, radioactive material made contact with the air and spread into the surrounding environment. </a:t>
            </a:r>
            <a:r>
              <a:rPr lang="en">
                <a:solidFill>
                  <a:srgbClr val="444444"/>
                </a:solidFill>
              </a:rPr>
              <a:t>The researchers gave an example of the pale grass blue butterfly, which is a prevalent type of butterfly species found in Japan. The effect of radiation in the Fukushima region has led to the reduction in size of this species of butterfly. The pale grass blue butterfly is also experiencing slow growth and a high mortality rate in the region surrounding the Fukushima nuclear plant. </a:t>
            </a:r>
          </a:p>
        </p:txBody>
      </p:sp>
      <p:pic>
        <p:nvPicPr>
          <p:cNvPr id="157" name="Shape 157"/>
          <p:cNvPicPr preferRelativeResize="0"/>
          <p:nvPr/>
        </p:nvPicPr>
        <p:blipFill>
          <a:blip r:embed="rId3">
            <a:alphaModFix/>
          </a:blip>
          <a:stretch>
            <a:fillRect/>
          </a:stretch>
        </p:blipFill>
        <p:spPr>
          <a:xfrm>
            <a:off x="6515549" y="3134149"/>
            <a:ext cx="2628450" cy="20093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Possible experiments:(4,5, and 6)</a:t>
            </a:r>
          </a:p>
        </p:txBody>
      </p:sp>
      <p:sp>
        <p:nvSpPr>
          <p:cNvPr id="163" name="Shape 163"/>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Background Radiation: </a:t>
            </a:r>
            <a:r>
              <a:rPr lang="en" sz="1000">
                <a:solidFill>
                  <a:srgbClr val="444B51"/>
                </a:solidFill>
                <a:highlight>
                  <a:srgbClr val="FFFFFF"/>
                </a:highlight>
                <a:latin typeface="Arial"/>
                <a:ea typeface="Arial"/>
                <a:cs typeface="Arial"/>
                <a:sym typeface="Arial"/>
              </a:rPr>
              <a:t>Small amounts of radioactivity surround us, coming from minerals in the earth, from the sky, and the things we use every day. This is called background radiation. You can measure it with a Geiger counter. A counter with a numerical display instead of a dial meter will make this easier. Simply record the total number of Geiger counter events for a brief period, such as a minute. Repeat the process a few times and find the average. Divide this number by the number of seconds per measurement to find the radiation rate.</a:t>
            </a:r>
          </a:p>
          <a:p>
            <a:pPr lvl="0">
              <a:spcBef>
                <a:spcPts val="0"/>
              </a:spcBef>
              <a:buNone/>
            </a:pPr>
            <a:r>
              <a:rPr lang="en">
                <a:solidFill>
                  <a:srgbClr val="444B51"/>
                </a:solidFill>
                <a:highlight>
                  <a:srgbClr val="FFFFFF"/>
                </a:highlight>
                <a:latin typeface="Arial"/>
                <a:ea typeface="Arial"/>
                <a:cs typeface="Arial"/>
                <a:sym typeface="Arial"/>
              </a:rPr>
              <a:t>Half Life:</a:t>
            </a:r>
            <a:r>
              <a:rPr lang="en" sz="1000">
                <a:solidFill>
                  <a:srgbClr val="444B51"/>
                </a:solidFill>
                <a:highlight>
                  <a:srgbClr val="FFFFFF"/>
                </a:highlight>
                <a:latin typeface="Arial"/>
                <a:ea typeface="Arial"/>
                <a:cs typeface="Arial"/>
                <a:sym typeface="Arial"/>
              </a:rPr>
              <a:t>A few ccs of a salt water solution passed through a cesium-137 capsule will flush radioactive barium into the water. Measure the barium right after it’s prepared. Every minute, record Geiger counter clicks for 10 or 15 seconds. After about a half-hour, the barium sample will decay to very low levels. When the the instrument no longer detects radiation counts greater than background, they can stop. Because background radiation will inflate counts, one must subtract the background rate from the data taken. Finally, plot results on graph paper to see the exponential decay curve. When the experiment is done, safely pour the solution down the drain.</a:t>
            </a:r>
          </a:p>
          <a:p>
            <a:pPr lvl="0">
              <a:spcBef>
                <a:spcPts val="0"/>
              </a:spcBef>
              <a:buNone/>
            </a:pPr>
            <a:r>
              <a:rPr lang="en">
                <a:solidFill>
                  <a:srgbClr val="444B51"/>
                </a:solidFill>
                <a:highlight>
                  <a:srgbClr val="FFFFFF"/>
                </a:highlight>
                <a:latin typeface="Arial"/>
                <a:ea typeface="Arial"/>
                <a:cs typeface="Arial"/>
                <a:sym typeface="Arial"/>
              </a:rPr>
              <a:t>Shielding:</a:t>
            </a:r>
            <a:r>
              <a:rPr lang="en" sz="1000">
                <a:solidFill>
                  <a:srgbClr val="444B51"/>
                </a:solidFill>
                <a:highlight>
                  <a:srgbClr val="FFFFFF"/>
                </a:highlight>
                <a:latin typeface="Arial"/>
                <a:ea typeface="Arial"/>
                <a:cs typeface="Arial"/>
                <a:sym typeface="Arial"/>
              </a:rPr>
              <a:t>Obtain a variety of metal, plastic and paper objects to demonstrate the shielding power of materials. Lead bricks, sheet, or foil will be handy for this. Basically sources having different kinds of radiation: alpha, beta and gamma. You can readily show you can block alpha radiation with thin cardboard or plastic. An eighth- to a quarter-inch of metal will block beta radiation. Lead bricks will stop some but not all gamma radiation. Repeat previous half life experiment with a shield to show the effectiveness of that substance as a shield.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Industry</a:t>
            </a:r>
          </a:p>
        </p:txBody>
      </p:sp>
      <p:sp>
        <p:nvSpPr>
          <p:cNvPr id="169" name="Shape 16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Geiger counters are commonly used for measuring transformers and power lines. They make sure that there isn’t too much ionizing radiation being emitted. Another industrial purpose is the measurement of electronics, making sure they are safe for the general public and not too radioactive. They are used to find both radiation and magnetic flow.</a:t>
            </a:r>
          </a:p>
        </p:txBody>
      </p:sp>
      <p:pic>
        <p:nvPicPr>
          <p:cNvPr id="170" name="Shape 170"/>
          <p:cNvPicPr preferRelativeResize="0"/>
          <p:nvPr/>
        </p:nvPicPr>
        <p:blipFill>
          <a:blip r:embed="rId3">
            <a:alphaModFix/>
          </a:blip>
          <a:stretch>
            <a:fillRect/>
          </a:stretch>
        </p:blipFill>
        <p:spPr>
          <a:xfrm>
            <a:off x="2620874" y="2609950"/>
            <a:ext cx="2904849" cy="2300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Sources</a:t>
            </a:r>
          </a:p>
        </p:txBody>
      </p:sp>
      <p:sp>
        <p:nvSpPr>
          <p:cNvPr id="176" name="Shape 17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sz="1400" u="sng">
                <a:solidFill>
                  <a:schemeClr val="hlink"/>
                </a:solidFill>
                <a:hlinkClick r:id="rId3"/>
              </a:rPr>
              <a:t>http://www.geigercounters.com/</a:t>
            </a:r>
          </a:p>
          <a:p>
            <a:pPr lvl="0">
              <a:spcBef>
                <a:spcPts val="0"/>
              </a:spcBef>
              <a:buNone/>
            </a:pPr>
            <a:r>
              <a:rPr lang="en" sz="1400" u="sng">
                <a:solidFill>
                  <a:schemeClr val="hlink"/>
                </a:solidFill>
                <a:hlinkClick r:id="rId4"/>
              </a:rPr>
              <a:t>http://physics.nyu.edu/~physlab/Classical%20and%20Quantum%20Wave%20Lab/ar1.pdf</a:t>
            </a:r>
          </a:p>
          <a:p>
            <a:pPr lvl="0">
              <a:spcBef>
                <a:spcPts val="0"/>
              </a:spcBef>
              <a:buNone/>
            </a:pPr>
            <a:r>
              <a:rPr lang="en" sz="1400" u="sng">
                <a:solidFill>
                  <a:schemeClr val="hlink"/>
                </a:solidFill>
                <a:hlinkClick r:id="rId5"/>
              </a:rPr>
              <a:t>http://modernsurvivalblog.com/nuclear/radiation-geiger-counter-the-radiation-network/</a:t>
            </a:r>
          </a:p>
          <a:p>
            <a:pPr lvl="0">
              <a:spcBef>
                <a:spcPts val="0"/>
              </a:spcBef>
              <a:buNone/>
            </a:pPr>
            <a:r>
              <a:rPr lang="en" sz="1400" u="sng">
                <a:solidFill>
                  <a:schemeClr val="hlink"/>
                </a:solidFill>
                <a:hlinkClick r:id="rId6"/>
              </a:rPr>
              <a:t>http://www.world-nuclear.org/information-library/safety-and-security/safety-of-plants/chernobyl-accident.aspx</a:t>
            </a:r>
          </a:p>
          <a:p>
            <a:pPr lvl="0">
              <a:spcBef>
                <a:spcPts val="0"/>
              </a:spcBef>
              <a:buNone/>
            </a:pPr>
            <a:r>
              <a:rPr lang="en" sz="1400" u="sng">
                <a:solidFill>
                  <a:schemeClr val="hlink"/>
                </a:solidFill>
                <a:hlinkClick r:id="rId7"/>
              </a:rPr>
              <a:t>http://www.ibiblio.org/hyperwar/AAF/USSBS/AtomicEffects/AtomicEffects-3.html</a:t>
            </a:r>
          </a:p>
          <a:p>
            <a:pPr lvl="0">
              <a:spcBef>
                <a:spcPts val="0"/>
              </a:spcBef>
              <a:buNone/>
            </a:pPr>
            <a:r>
              <a:rPr lang="en" sz="1400" u="sng">
                <a:solidFill>
                  <a:schemeClr val="hlink"/>
                </a:solidFill>
                <a:hlinkClick r:id="rId8"/>
              </a:rPr>
              <a:t>http://www.techtimes.com/articles/13316/20140818/fukushima-disaster-show-effects-of-radiation-in-animals-plants-study.htm</a:t>
            </a:r>
          </a:p>
          <a:p>
            <a:pPr lvl="0">
              <a:spcBef>
                <a:spcPts val="0"/>
              </a:spcBef>
              <a:buNone/>
            </a:pPr>
            <a:r>
              <a:rPr lang="en" sz="1400" u="sng">
                <a:solidFill>
                  <a:schemeClr val="hlink"/>
                </a:solidFill>
                <a:hlinkClick r:id="rId9"/>
              </a:rPr>
              <a:t>http://www.industrial-needs.com/measuring-instruments/geiger-counters.htm</a:t>
            </a:r>
          </a:p>
          <a:p>
            <a:pPr lvl="0">
              <a:spcBef>
                <a:spcPts val="0"/>
              </a:spcBef>
              <a:buNone/>
            </a:pPr>
            <a:endParaRPr sz="1400"/>
          </a:p>
          <a:p>
            <a:pPr lvl="0">
              <a:spcBef>
                <a:spcPts val="0"/>
              </a:spcBef>
              <a:buNone/>
            </a:pPr>
            <a:endParaRPr sz="1400"/>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What is it?</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a:spcBef>
                <a:spcPts val="0"/>
              </a:spcBef>
            </a:pPr>
            <a:r>
              <a:rPr lang="en"/>
              <a:t>An instrument that detects radioactivity</a:t>
            </a:r>
          </a:p>
          <a:p>
            <a:pPr marL="457200" lvl="0" indent="-228600">
              <a:spcBef>
                <a:spcPts val="0"/>
              </a:spcBef>
            </a:pPr>
            <a:r>
              <a:rPr lang="en"/>
              <a:t>Most detect Gamma and X-rays, while some also detect Alpha and Beta radiation</a:t>
            </a:r>
          </a:p>
          <a:p>
            <a:pPr marL="457200" lvl="0" indent="-228600">
              <a:spcBef>
                <a:spcPts val="0"/>
              </a:spcBef>
              <a:buClr>
                <a:srgbClr val="000000"/>
              </a:buClr>
              <a:buFont typeface="Arial"/>
            </a:pPr>
            <a:r>
              <a:rPr lang="en">
                <a:solidFill>
                  <a:srgbClr val="000000"/>
                </a:solidFill>
                <a:highlight>
                  <a:srgbClr val="FFFFFF"/>
                </a:highlight>
                <a:latin typeface="Arial"/>
                <a:ea typeface="Arial"/>
                <a:cs typeface="Arial"/>
                <a:sym typeface="Arial"/>
              </a:rPr>
              <a:t>consists of a </a:t>
            </a:r>
            <a:r>
              <a:rPr lang="en" b="1">
                <a:solidFill>
                  <a:srgbClr val="000000"/>
                </a:solidFill>
                <a:highlight>
                  <a:srgbClr val="FFFFFF"/>
                </a:highlight>
                <a:latin typeface="Arial"/>
                <a:ea typeface="Arial"/>
                <a:cs typeface="Arial"/>
                <a:sym typeface="Arial"/>
              </a:rPr>
              <a:t>Geiger-Mueller tube</a:t>
            </a:r>
            <a:r>
              <a:rPr lang="en">
                <a:solidFill>
                  <a:srgbClr val="000000"/>
                </a:solidFill>
                <a:highlight>
                  <a:srgbClr val="FFFFFF"/>
                </a:highlight>
                <a:latin typeface="Arial"/>
                <a:ea typeface="Arial"/>
                <a:cs typeface="Arial"/>
                <a:sym typeface="Arial"/>
              </a:rPr>
              <a:t>, a visual readout, and an audio readout. </a:t>
            </a:r>
          </a:p>
          <a:p>
            <a:pPr marL="457200" lvl="0" indent="-228600">
              <a:spcBef>
                <a:spcPts val="0"/>
              </a:spcBef>
              <a:buClr>
                <a:srgbClr val="000000"/>
              </a:buClr>
              <a:buFont typeface="Arial"/>
            </a:pPr>
            <a:r>
              <a:rPr lang="en">
                <a:solidFill>
                  <a:srgbClr val="000000"/>
                </a:solidFill>
                <a:highlight>
                  <a:srgbClr val="FFFFFF"/>
                </a:highlight>
                <a:latin typeface="Arial"/>
                <a:ea typeface="Arial"/>
                <a:cs typeface="Arial"/>
                <a:sym typeface="Arial"/>
              </a:rPr>
              <a:t>Each click represents a particle count</a:t>
            </a:r>
          </a:p>
          <a:p>
            <a:pPr marL="457200" lvl="0" indent="-228600">
              <a:spcBef>
                <a:spcPts val="0"/>
              </a:spcBef>
              <a:buClr>
                <a:srgbClr val="000000"/>
              </a:buClr>
              <a:buFont typeface="Arial"/>
            </a:pPr>
            <a:r>
              <a:rPr lang="en">
                <a:solidFill>
                  <a:srgbClr val="000000"/>
                </a:solidFill>
                <a:highlight>
                  <a:srgbClr val="FFFFFF"/>
                </a:highlight>
                <a:latin typeface="Arial"/>
                <a:ea typeface="Arial"/>
                <a:cs typeface="Arial"/>
                <a:sym typeface="Arial"/>
              </a:rPr>
              <a:t>Digital Geiger counters show particle count on LCD screen</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Diagram outside</a:t>
            </a:r>
          </a:p>
        </p:txBody>
      </p:sp>
      <p:sp>
        <p:nvSpPr>
          <p:cNvPr id="98" name="Shape 9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a:p>
        </p:txBody>
      </p:sp>
      <p:pic>
        <p:nvPicPr>
          <p:cNvPr id="99" name="Shape 99"/>
          <p:cNvPicPr preferRelativeResize="0"/>
          <p:nvPr/>
        </p:nvPicPr>
        <p:blipFill>
          <a:blip r:embed="rId3">
            <a:alphaModFix/>
          </a:blip>
          <a:stretch>
            <a:fillRect/>
          </a:stretch>
        </p:blipFill>
        <p:spPr>
          <a:xfrm>
            <a:off x="1393150" y="1152474"/>
            <a:ext cx="5242261" cy="3991025"/>
          </a:xfrm>
          <a:prstGeom prst="rect">
            <a:avLst/>
          </a:prstGeom>
          <a:noFill/>
          <a:ln>
            <a:noFill/>
          </a:ln>
        </p:spPr>
      </p:pic>
      <p:sp>
        <p:nvSpPr>
          <p:cNvPr id="100" name="Shape 100"/>
          <p:cNvSpPr txBox="1"/>
          <p:nvPr/>
        </p:nvSpPr>
        <p:spPr>
          <a:xfrm>
            <a:off x="5132700" y="1076025"/>
            <a:ext cx="1502700" cy="327600"/>
          </a:xfrm>
          <a:prstGeom prst="rect">
            <a:avLst/>
          </a:prstGeom>
          <a:noFill/>
          <a:ln>
            <a:noFill/>
          </a:ln>
        </p:spPr>
        <p:txBody>
          <a:bodyPr lIns="91425" tIns="91425" rIns="91425" bIns="91425" anchor="t" anchorCtr="0">
            <a:noAutofit/>
          </a:bodyPr>
          <a:lstStyle/>
          <a:p>
            <a:pPr lvl="0">
              <a:spcBef>
                <a:spcPts val="0"/>
              </a:spcBef>
              <a:buNone/>
            </a:pPr>
            <a:r>
              <a:rPr lang="en"/>
              <a:t>Range Switch</a:t>
            </a:r>
          </a:p>
        </p:txBody>
      </p:sp>
      <p:sp>
        <p:nvSpPr>
          <p:cNvPr id="101" name="Shape 101"/>
          <p:cNvSpPr txBox="1"/>
          <p:nvPr/>
        </p:nvSpPr>
        <p:spPr>
          <a:xfrm>
            <a:off x="2795625" y="1076025"/>
            <a:ext cx="1092000" cy="235200"/>
          </a:xfrm>
          <a:prstGeom prst="rect">
            <a:avLst/>
          </a:prstGeom>
          <a:noFill/>
          <a:ln>
            <a:noFill/>
          </a:ln>
        </p:spPr>
        <p:txBody>
          <a:bodyPr lIns="91425" tIns="91425" rIns="91425" bIns="91425" anchor="t" anchorCtr="0">
            <a:noAutofit/>
          </a:bodyPr>
          <a:lstStyle/>
          <a:p>
            <a:pPr lvl="0">
              <a:spcBef>
                <a:spcPts val="0"/>
              </a:spcBef>
              <a:buNone/>
            </a:pPr>
            <a:r>
              <a:rPr lang="en"/>
              <a:t>Probe</a:t>
            </a:r>
          </a:p>
        </p:txBody>
      </p:sp>
      <p:sp>
        <p:nvSpPr>
          <p:cNvPr id="102" name="Shape 102"/>
          <p:cNvSpPr txBox="1"/>
          <p:nvPr/>
        </p:nvSpPr>
        <p:spPr>
          <a:xfrm>
            <a:off x="1441500" y="1496100"/>
            <a:ext cx="1190400" cy="327600"/>
          </a:xfrm>
          <a:prstGeom prst="rect">
            <a:avLst/>
          </a:prstGeom>
          <a:noFill/>
          <a:ln>
            <a:noFill/>
          </a:ln>
        </p:spPr>
        <p:txBody>
          <a:bodyPr lIns="91425" tIns="91425" rIns="91425" bIns="91425" anchor="t" anchorCtr="0">
            <a:noAutofit/>
          </a:bodyPr>
          <a:lstStyle/>
          <a:p>
            <a:pPr lvl="0">
              <a:spcBef>
                <a:spcPts val="0"/>
              </a:spcBef>
              <a:buNone/>
            </a:pPr>
            <a:r>
              <a:rPr lang="en"/>
              <a:t>Phone Jack</a:t>
            </a:r>
          </a:p>
        </p:txBody>
      </p:sp>
      <p:sp>
        <p:nvSpPr>
          <p:cNvPr id="103" name="Shape 103"/>
          <p:cNvSpPr txBox="1"/>
          <p:nvPr/>
        </p:nvSpPr>
        <p:spPr>
          <a:xfrm>
            <a:off x="5132700" y="4641175"/>
            <a:ext cx="2511600" cy="235200"/>
          </a:xfrm>
          <a:prstGeom prst="rect">
            <a:avLst/>
          </a:prstGeom>
          <a:noFill/>
          <a:ln>
            <a:noFill/>
          </a:ln>
        </p:spPr>
        <p:txBody>
          <a:bodyPr lIns="91425" tIns="91425" rIns="91425" bIns="91425" anchor="t" anchorCtr="0">
            <a:noAutofit/>
          </a:bodyPr>
          <a:lstStyle/>
          <a:p>
            <a:pPr lvl="0">
              <a:spcBef>
                <a:spcPts val="0"/>
              </a:spcBef>
              <a:buNone/>
            </a:pPr>
            <a:r>
              <a:rPr lang="en"/>
              <a:t>Check Source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Inside</a:t>
            </a:r>
          </a:p>
        </p:txBody>
      </p:sp>
      <p:sp>
        <p:nvSpPr>
          <p:cNvPr id="109" name="Shape 10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a:p>
        </p:txBody>
      </p:sp>
      <p:pic>
        <p:nvPicPr>
          <p:cNvPr id="110" name="Shape 110"/>
          <p:cNvPicPr preferRelativeResize="0"/>
          <p:nvPr/>
        </p:nvPicPr>
        <p:blipFill>
          <a:blip r:embed="rId3">
            <a:alphaModFix/>
          </a:blip>
          <a:stretch>
            <a:fillRect/>
          </a:stretch>
        </p:blipFill>
        <p:spPr>
          <a:xfrm>
            <a:off x="1179400" y="1152474"/>
            <a:ext cx="5453761" cy="3991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How does it work?</a:t>
            </a:r>
          </a:p>
        </p:txBody>
      </p:sp>
      <p:sp>
        <p:nvSpPr>
          <p:cNvPr id="116" name="Shape 11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17500" rtl="0">
              <a:lnSpc>
                <a:spcPct val="152727"/>
              </a:lnSpc>
              <a:spcBef>
                <a:spcPts val="0"/>
              </a:spcBef>
              <a:spcAft>
                <a:spcPts val="0"/>
              </a:spcAft>
              <a:buClr>
                <a:srgbClr val="222222"/>
              </a:buClr>
              <a:buSzPct val="100000"/>
              <a:buFont typeface="Arial"/>
              <a:buAutoNum type="arabicPeriod"/>
            </a:pPr>
            <a:r>
              <a:rPr lang="en" sz="1400">
                <a:solidFill>
                  <a:srgbClr val="222222"/>
                </a:solidFill>
                <a:latin typeface="Arial"/>
                <a:ea typeface="Arial"/>
                <a:cs typeface="Arial"/>
                <a:sym typeface="Arial"/>
              </a:rPr>
              <a:t>Radiation  moves around randomly outside the detector tube.</a:t>
            </a:r>
          </a:p>
          <a:p>
            <a:pPr marL="457200" lvl="0" indent="-228600" rtl="0">
              <a:spcBef>
                <a:spcPts val="0"/>
              </a:spcBef>
              <a:buAutoNum type="arabicPeriod"/>
            </a:pPr>
            <a:r>
              <a:rPr lang="en">
                <a:solidFill>
                  <a:srgbClr val="222222"/>
                </a:solidFill>
                <a:highlight>
                  <a:srgbClr val="F8F8F8"/>
                </a:highlight>
                <a:latin typeface="Arial"/>
                <a:ea typeface="Arial"/>
                <a:cs typeface="Arial"/>
                <a:sym typeface="Arial"/>
              </a:rPr>
              <a:t>Some of the radiation enters the window at the end of the tube</a:t>
            </a:r>
          </a:p>
          <a:p>
            <a:pPr marL="457200" lvl="0" indent="-317500" rtl="0">
              <a:lnSpc>
                <a:spcPct val="152727"/>
              </a:lnSpc>
              <a:spcBef>
                <a:spcPts val="0"/>
              </a:spcBef>
              <a:spcAft>
                <a:spcPts val="0"/>
              </a:spcAft>
              <a:buClr>
                <a:srgbClr val="222222"/>
              </a:buClr>
              <a:buSzPct val="100000"/>
              <a:buFont typeface="Arial"/>
              <a:buAutoNum type="arabicPeriod"/>
            </a:pPr>
            <a:r>
              <a:rPr lang="en" sz="1400">
                <a:solidFill>
                  <a:srgbClr val="222222"/>
                </a:solidFill>
                <a:latin typeface="Arial"/>
                <a:ea typeface="Arial"/>
                <a:cs typeface="Arial"/>
                <a:sym typeface="Arial"/>
              </a:rPr>
              <a:t>When radiation collides with gas molecules in the tube, causing ionization, some of the gas molecules are turned into positive ions and electrons.</a:t>
            </a:r>
          </a:p>
          <a:p>
            <a:pPr marL="457200" lvl="0" indent="-317500" rtl="0">
              <a:lnSpc>
                <a:spcPct val="152727"/>
              </a:lnSpc>
              <a:spcBef>
                <a:spcPts val="0"/>
              </a:spcBef>
              <a:spcAft>
                <a:spcPts val="0"/>
              </a:spcAft>
              <a:buClr>
                <a:srgbClr val="222222"/>
              </a:buClr>
              <a:buSzPct val="100000"/>
              <a:buFont typeface="Arial"/>
              <a:buAutoNum type="arabicPeriod"/>
            </a:pPr>
            <a:r>
              <a:rPr lang="en" sz="1400">
                <a:solidFill>
                  <a:srgbClr val="222222"/>
                </a:solidFill>
                <a:latin typeface="Arial"/>
                <a:ea typeface="Arial"/>
                <a:cs typeface="Arial"/>
                <a:sym typeface="Arial"/>
              </a:rPr>
              <a:t>The positive ions are attracted to the outside of the tube.</a:t>
            </a:r>
          </a:p>
          <a:p>
            <a:pPr marL="457200" lvl="0" indent="-317500" rtl="0">
              <a:lnSpc>
                <a:spcPct val="152727"/>
              </a:lnSpc>
              <a:spcBef>
                <a:spcPts val="0"/>
              </a:spcBef>
              <a:spcAft>
                <a:spcPts val="0"/>
              </a:spcAft>
              <a:buClr>
                <a:srgbClr val="222222"/>
              </a:buClr>
              <a:buSzPct val="100000"/>
              <a:buFont typeface="Arial"/>
              <a:buAutoNum type="arabicPeriod"/>
            </a:pPr>
            <a:r>
              <a:rPr lang="en" sz="1400">
                <a:solidFill>
                  <a:srgbClr val="222222"/>
                </a:solidFill>
                <a:latin typeface="Arial"/>
                <a:ea typeface="Arial"/>
                <a:cs typeface="Arial"/>
                <a:sym typeface="Arial"/>
              </a:rPr>
              <a:t>The electrons are attracted to metal wire running down the inside of the tube maintained at a high positive voltage.</a:t>
            </a:r>
          </a:p>
          <a:p>
            <a:pPr marL="457200" lvl="0" indent="-317500" rtl="0">
              <a:lnSpc>
                <a:spcPct val="152727"/>
              </a:lnSpc>
              <a:spcBef>
                <a:spcPts val="0"/>
              </a:spcBef>
              <a:spcAft>
                <a:spcPts val="0"/>
              </a:spcAft>
              <a:buClr>
                <a:srgbClr val="222222"/>
              </a:buClr>
              <a:buSzPct val="100000"/>
              <a:buFont typeface="Arial"/>
              <a:buAutoNum type="arabicPeriod"/>
            </a:pPr>
            <a:r>
              <a:rPr lang="en" sz="1400">
                <a:solidFill>
                  <a:srgbClr val="222222"/>
                </a:solidFill>
                <a:latin typeface="Arial"/>
                <a:ea typeface="Arial"/>
                <a:cs typeface="Arial"/>
                <a:sym typeface="Arial"/>
              </a:rPr>
              <a:t>Many electrons travel down the wire making a burst of current in a circuit connected to it.</a:t>
            </a:r>
          </a:p>
          <a:p>
            <a:pPr marL="457200" lvl="0" indent="-317500" rtl="0">
              <a:lnSpc>
                <a:spcPct val="152727"/>
              </a:lnSpc>
              <a:spcBef>
                <a:spcPts val="0"/>
              </a:spcBef>
              <a:spcAft>
                <a:spcPts val="0"/>
              </a:spcAft>
              <a:buClr>
                <a:srgbClr val="222222"/>
              </a:buClr>
              <a:buSzPct val="100000"/>
              <a:buFont typeface="Arial"/>
              <a:buAutoNum type="arabicPeriod"/>
            </a:pPr>
            <a:r>
              <a:rPr lang="en" sz="1400">
                <a:solidFill>
                  <a:srgbClr val="222222"/>
                </a:solidFill>
                <a:latin typeface="Arial"/>
                <a:ea typeface="Arial"/>
                <a:cs typeface="Arial"/>
                <a:sym typeface="Arial"/>
              </a:rPr>
              <a:t>The electrons make a meter needle deflect and you can hear a loud click every time particles are detected. The number of clicks you hear gives a rough indication of how much radiation is present.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Radiation </a:t>
            </a:r>
          </a:p>
        </p:txBody>
      </p:sp>
      <p:sp>
        <p:nvSpPr>
          <p:cNvPr id="122" name="Shape 12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pPr>
            <a:r>
              <a:rPr lang="en"/>
              <a:t>Measured in CPM (counts per minute), </a:t>
            </a:r>
            <a:r>
              <a:rPr lang="en" sz="1400">
                <a:solidFill>
                  <a:srgbClr val="000000"/>
                </a:solidFill>
                <a:highlight>
                  <a:srgbClr val="00FFFF"/>
                </a:highlight>
                <a:latin typeface="Verdana"/>
                <a:ea typeface="Verdana"/>
                <a:cs typeface="Verdana"/>
                <a:sym typeface="Verdana"/>
              </a:rPr>
              <a:t>“It is the number of atoms in a given quantity of radioactive material that are detected to have decayed in one minute.”</a:t>
            </a:r>
          </a:p>
          <a:p>
            <a:pPr marL="457200" lvl="0" indent="-317500" rtl="0">
              <a:spcBef>
                <a:spcPts val="0"/>
              </a:spcBef>
              <a:buClr>
                <a:srgbClr val="000000"/>
              </a:buClr>
              <a:buSzPct val="100000"/>
              <a:buFont typeface="Verdana"/>
            </a:pPr>
            <a:r>
              <a:rPr lang="en" sz="1400">
                <a:solidFill>
                  <a:srgbClr val="000000"/>
                </a:solidFill>
                <a:highlight>
                  <a:srgbClr val="F3F3F3"/>
                </a:highlight>
                <a:latin typeface="Verdana"/>
                <a:ea typeface="Verdana"/>
                <a:cs typeface="Verdana"/>
                <a:sym typeface="Verdana"/>
              </a:rPr>
              <a:t>100 CPM or higher puts one in danger of the effects of radiation</a:t>
            </a:r>
          </a:p>
          <a:p>
            <a:pPr marL="457200" lvl="0" indent="-228600" rtl="0">
              <a:spcBef>
                <a:spcPts val="0"/>
              </a:spcBef>
              <a:buClr>
                <a:srgbClr val="000000"/>
              </a:buClr>
              <a:buFont typeface="Verdana"/>
            </a:pPr>
            <a:r>
              <a:rPr lang="en">
                <a:solidFill>
                  <a:srgbClr val="000000"/>
                </a:solidFill>
                <a:highlight>
                  <a:srgbClr val="F3F3F3"/>
                </a:highlight>
                <a:latin typeface="Verdana"/>
                <a:ea typeface="Verdana"/>
                <a:cs typeface="Verdana"/>
                <a:sym typeface="Verdana"/>
              </a:rPr>
              <a:t>Radiation dosage is a measure of risk (biological harm to tissue)</a:t>
            </a:r>
          </a:p>
          <a:p>
            <a:pPr marL="457200" lvl="0" indent="-228600" rtl="0">
              <a:spcBef>
                <a:spcPts val="0"/>
              </a:spcBef>
              <a:buClr>
                <a:srgbClr val="000000"/>
              </a:buClr>
              <a:buFont typeface="Verdana"/>
            </a:pPr>
            <a:r>
              <a:rPr lang="en">
                <a:solidFill>
                  <a:srgbClr val="000000"/>
                </a:solidFill>
                <a:highlight>
                  <a:srgbClr val="F3F3F3"/>
                </a:highlight>
                <a:latin typeface="Verdana"/>
                <a:ea typeface="Verdana"/>
                <a:cs typeface="Verdana"/>
                <a:sym typeface="Verdana"/>
              </a:rPr>
              <a:t>Absorbed radiation is measured in slevert (Sv)</a:t>
            </a:r>
          </a:p>
          <a:p>
            <a:pPr marL="457200" lvl="0" indent="-228600">
              <a:spcBef>
                <a:spcPts val="0"/>
              </a:spcBef>
              <a:buClr>
                <a:srgbClr val="000000"/>
              </a:buClr>
              <a:buFont typeface="Verdana"/>
            </a:pPr>
            <a:r>
              <a:rPr lang="en">
                <a:solidFill>
                  <a:srgbClr val="000000"/>
                </a:solidFill>
                <a:highlight>
                  <a:srgbClr val="F3F3F3"/>
                </a:highlight>
                <a:latin typeface="Verdana"/>
                <a:ea typeface="Verdana"/>
                <a:cs typeface="Verdana"/>
                <a:sym typeface="Verdana"/>
              </a:rPr>
              <a:t>One Sv is enough to cause radiation sickness and cellular mutation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Radiation Data</a:t>
            </a:r>
          </a:p>
        </p:txBody>
      </p:sp>
      <p:sp>
        <p:nvSpPr>
          <p:cNvPr id="128" name="Shape 128"/>
          <p:cNvSpPr txBox="1">
            <a:spLocks noGrp="1"/>
          </p:cNvSpPr>
          <p:nvPr>
            <p:ph type="body" idx="1"/>
          </p:nvPr>
        </p:nvSpPr>
        <p:spPr>
          <a:xfrm>
            <a:off x="311700" y="1229875"/>
            <a:ext cx="4635300" cy="3339000"/>
          </a:xfrm>
          <a:prstGeom prst="rect">
            <a:avLst/>
          </a:prstGeom>
        </p:spPr>
        <p:txBody>
          <a:bodyPr lIns="91425" tIns="91425" rIns="91425" bIns="91425" anchor="t" anchorCtr="0">
            <a:noAutofit/>
          </a:bodyPr>
          <a:lstStyle/>
          <a:p>
            <a:pPr lvl="0">
              <a:lnSpc>
                <a:spcPct val="130000"/>
              </a:lnSpc>
              <a:spcBef>
                <a:spcPts val="0"/>
              </a:spcBef>
              <a:spcAft>
                <a:spcPts val="900"/>
              </a:spcAft>
              <a:buNone/>
            </a:pPr>
            <a:r>
              <a:rPr lang="en" sz="1050" b="1">
                <a:solidFill>
                  <a:srgbClr val="000000"/>
                </a:solidFill>
                <a:highlight>
                  <a:srgbClr val="EFEFE8"/>
                </a:highlight>
                <a:latin typeface="Verdana"/>
                <a:ea typeface="Verdana"/>
                <a:cs typeface="Verdana"/>
                <a:sym typeface="Verdana"/>
              </a:rPr>
              <a:t>Days compared with the avg. annual human exposure (U.S.)</a:t>
            </a:r>
          </a:p>
          <a:p>
            <a:pPr lvl="0">
              <a:lnSpc>
                <a:spcPct val="130000"/>
              </a:lnSpc>
              <a:spcBef>
                <a:spcPts val="0"/>
              </a:spcBef>
              <a:spcAft>
                <a:spcPts val="900"/>
              </a:spcAft>
              <a:buNone/>
            </a:pPr>
            <a:r>
              <a:rPr lang="en" sz="1050">
                <a:solidFill>
                  <a:srgbClr val="000000"/>
                </a:solidFill>
                <a:highlight>
                  <a:srgbClr val="EFEFE8"/>
                </a:highlight>
                <a:latin typeface="Verdana"/>
                <a:ea typeface="Verdana"/>
                <a:cs typeface="Verdana"/>
                <a:sym typeface="Verdana"/>
              </a:rPr>
              <a:t>207 (at 100 CPM)</a:t>
            </a:r>
          </a:p>
          <a:p>
            <a:pPr lvl="0">
              <a:lnSpc>
                <a:spcPct val="130000"/>
              </a:lnSpc>
              <a:spcBef>
                <a:spcPts val="0"/>
              </a:spcBef>
              <a:spcAft>
                <a:spcPts val="900"/>
              </a:spcAft>
              <a:buNone/>
            </a:pPr>
            <a:r>
              <a:rPr lang="en" sz="1050">
                <a:solidFill>
                  <a:srgbClr val="000000"/>
                </a:solidFill>
                <a:highlight>
                  <a:srgbClr val="EFEFE8"/>
                </a:highlight>
                <a:latin typeface="Verdana"/>
                <a:ea typeface="Verdana"/>
                <a:cs typeface="Verdana"/>
                <a:sym typeface="Verdana"/>
              </a:rPr>
              <a:t>42 (at 500 CPM)</a:t>
            </a:r>
          </a:p>
          <a:p>
            <a:pPr lvl="0">
              <a:lnSpc>
                <a:spcPct val="130000"/>
              </a:lnSpc>
              <a:spcBef>
                <a:spcPts val="0"/>
              </a:spcBef>
              <a:spcAft>
                <a:spcPts val="900"/>
              </a:spcAft>
              <a:buNone/>
            </a:pPr>
            <a:r>
              <a:rPr lang="en" sz="1050">
                <a:solidFill>
                  <a:srgbClr val="000000"/>
                </a:solidFill>
                <a:highlight>
                  <a:srgbClr val="EFEFE8"/>
                </a:highlight>
                <a:latin typeface="Verdana"/>
                <a:ea typeface="Verdana"/>
                <a:cs typeface="Verdana"/>
                <a:sym typeface="Verdana"/>
              </a:rPr>
              <a:t>14 (at 1,500 CPM)</a:t>
            </a:r>
          </a:p>
          <a:p>
            <a:pPr lvl="0">
              <a:lnSpc>
                <a:spcPct val="130000"/>
              </a:lnSpc>
              <a:spcBef>
                <a:spcPts val="0"/>
              </a:spcBef>
              <a:spcAft>
                <a:spcPts val="900"/>
              </a:spcAft>
              <a:buNone/>
            </a:pPr>
            <a:r>
              <a:rPr lang="en" sz="1050">
                <a:solidFill>
                  <a:srgbClr val="000000"/>
                </a:solidFill>
                <a:highlight>
                  <a:srgbClr val="EFEFE8"/>
                </a:highlight>
                <a:latin typeface="Verdana"/>
                <a:ea typeface="Verdana"/>
                <a:cs typeface="Verdana"/>
                <a:sym typeface="Verdana"/>
              </a:rPr>
              <a:t>2 (at 10,000 CPM)</a:t>
            </a:r>
          </a:p>
          <a:p>
            <a:pPr lvl="0">
              <a:spcBef>
                <a:spcPts val="0"/>
              </a:spcBef>
              <a:buNone/>
            </a:pPr>
            <a:endParaRPr/>
          </a:p>
        </p:txBody>
      </p:sp>
      <p:sp>
        <p:nvSpPr>
          <p:cNvPr id="129" name="Shape 129"/>
          <p:cNvSpPr txBox="1"/>
          <p:nvPr/>
        </p:nvSpPr>
        <p:spPr>
          <a:xfrm>
            <a:off x="4433700" y="1229875"/>
            <a:ext cx="4635300" cy="3221400"/>
          </a:xfrm>
          <a:prstGeom prst="rect">
            <a:avLst/>
          </a:prstGeom>
          <a:noFill/>
          <a:ln>
            <a:noFill/>
          </a:ln>
        </p:spPr>
        <p:txBody>
          <a:bodyPr lIns="91425" tIns="91425" rIns="91425" bIns="91425" anchor="t" anchorCtr="0">
            <a:noAutofit/>
          </a:bodyPr>
          <a:lstStyle/>
          <a:p>
            <a:pPr lvl="0" rtl="0">
              <a:lnSpc>
                <a:spcPct val="130000"/>
              </a:lnSpc>
              <a:spcBef>
                <a:spcPts val="0"/>
              </a:spcBef>
              <a:spcAft>
                <a:spcPts val="900"/>
              </a:spcAft>
              <a:buNone/>
            </a:pPr>
            <a:r>
              <a:rPr lang="en" sz="1050" b="1">
                <a:highlight>
                  <a:srgbClr val="EFEFE8"/>
                </a:highlight>
                <a:latin typeface="Verdana"/>
                <a:ea typeface="Verdana"/>
                <a:cs typeface="Verdana"/>
                <a:sym typeface="Verdana"/>
              </a:rPr>
              <a:t>Days to receive chronic dose for increase cancer risk of 1 in a 1,000</a:t>
            </a:r>
          </a:p>
          <a:p>
            <a:pPr lvl="0" rtl="0">
              <a:lnSpc>
                <a:spcPct val="130000"/>
              </a:lnSpc>
              <a:spcBef>
                <a:spcPts val="0"/>
              </a:spcBef>
              <a:spcAft>
                <a:spcPts val="900"/>
              </a:spcAft>
              <a:buNone/>
            </a:pPr>
            <a:r>
              <a:rPr lang="en" sz="1050">
                <a:highlight>
                  <a:srgbClr val="EFEFE8"/>
                </a:highlight>
                <a:latin typeface="Verdana"/>
                <a:ea typeface="Verdana"/>
                <a:cs typeface="Verdana"/>
                <a:sym typeface="Verdana"/>
              </a:rPr>
              <a:t>432 (at 100 CPM)</a:t>
            </a:r>
          </a:p>
          <a:p>
            <a:pPr lvl="0" rtl="0">
              <a:lnSpc>
                <a:spcPct val="130000"/>
              </a:lnSpc>
              <a:spcBef>
                <a:spcPts val="0"/>
              </a:spcBef>
              <a:spcAft>
                <a:spcPts val="900"/>
              </a:spcAft>
              <a:buNone/>
            </a:pPr>
            <a:r>
              <a:rPr lang="en" sz="1050">
                <a:highlight>
                  <a:srgbClr val="EFEFE8"/>
                </a:highlight>
                <a:latin typeface="Verdana"/>
                <a:ea typeface="Verdana"/>
                <a:cs typeface="Verdana"/>
                <a:sym typeface="Verdana"/>
              </a:rPr>
              <a:t>86 (at 500 CPM)</a:t>
            </a:r>
          </a:p>
          <a:p>
            <a:pPr lvl="0" rtl="0">
              <a:lnSpc>
                <a:spcPct val="130000"/>
              </a:lnSpc>
              <a:spcBef>
                <a:spcPts val="0"/>
              </a:spcBef>
              <a:spcAft>
                <a:spcPts val="900"/>
              </a:spcAft>
              <a:buNone/>
            </a:pPr>
            <a:r>
              <a:rPr lang="en" sz="1050">
                <a:highlight>
                  <a:srgbClr val="EFEFE8"/>
                </a:highlight>
                <a:latin typeface="Verdana"/>
                <a:ea typeface="Verdana"/>
                <a:cs typeface="Verdana"/>
                <a:sym typeface="Verdana"/>
              </a:rPr>
              <a:t>28 (at 1,500 CPM)</a:t>
            </a:r>
          </a:p>
          <a:p>
            <a:pPr lvl="0" rtl="0">
              <a:lnSpc>
                <a:spcPct val="130000"/>
              </a:lnSpc>
              <a:spcBef>
                <a:spcPts val="0"/>
              </a:spcBef>
              <a:spcAft>
                <a:spcPts val="900"/>
              </a:spcAft>
              <a:buNone/>
            </a:pPr>
            <a:r>
              <a:rPr lang="en" sz="1050">
                <a:highlight>
                  <a:srgbClr val="EFEFE8"/>
                </a:highlight>
                <a:latin typeface="Verdana"/>
                <a:ea typeface="Verdana"/>
                <a:cs typeface="Verdana"/>
                <a:sym typeface="Verdana"/>
              </a:rPr>
              <a:t>4 (at 10,000 CPM)</a:t>
            </a:r>
          </a:p>
          <a:p>
            <a:pPr lvl="0" rtl="0">
              <a:lnSpc>
                <a:spcPct val="130000"/>
              </a:lnSpc>
              <a:spcBef>
                <a:spcPts val="0"/>
              </a:spcBef>
              <a:spcAft>
                <a:spcPts val="900"/>
              </a:spcAft>
              <a:buNone/>
            </a:pPr>
            <a:r>
              <a:rPr lang="en" sz="1050" b="1">
                <a:highlight>
                  <a:srgbClr val="EFEFE8"/>
                </a:highlight>
                <a:latin typeface="Verdana"/>
                <a:ea typeface="Verdana"/>
                <a:cs typeface="Verdana"/>
                <a:sym typeface="Verdana"/>
              </a:rPr>
              <a:t>Days for earliest onset of radiation sickness</a:t>
            </a:r>
          </a:p>
          <a:p>
            <a:pPr lvl="0" rtl="0">
              <a:lnSpc>
                <a:spcPct val="130000"/>
              </a:lnSpc>
              <a:spcBef>
                <a:spcPts val="0"/>
              </a:spcBef>
              <a:spcAft>
                <a:spcPts val="900"/>
              </a:spcAft>
              <a:buNone/>
            </a:pPr>
            <a:r>
              <a:rPr lang="en" sz="1050">
                <a:highlight>
                  <a:srgbClr val="EFEFE8"/>
                </a:highlight>
                <a:latin typeface="Verdana"/>
                <a:ea typeface="Verdana"/>
                <a:cs typeface="Verdana"/>
                <a:sym typeface="Verdana"/>
              </a:rPr>
              <a:t>25,937 (at 100 CPM)</a:t>
            </a:r>
          </a:p>
          <a:p>
            <a:pPr lvl="0" rtl="0">
              <a:lnSpc>
                <a:spcPct val="130000"/>
              </a:lnSpc>
              <a:spcBef>
                <a:spcPts val="0"/>
              </a:spcBef>
              <a:spcAft>
                <a:spcPts val="900"/>
              </a:spcAft>
              <a:buNone/>
            </a:pPr>
            <a:r>
              <a:rPr lang="en" sz="1050">
                <a:highlight>
                  <a:srgbClr val="EFEFE8"/>
                </a:highlight>
                <a:latin typeface="Verdana"/>
                <a:ea typeface="Verdana"/>
                <a:cs typeface="Verdana"/>
                <a:sym typeface="Verdana"/>
              </a:rPr>
              <a:t>5,187 (at 500 CPM)</a:t>
            </a:r>
          </a:p>
          <a:p>
            <a:pPr lvl="0" rtl="0">
              <a:lnSpc>
                <a:spcPct val="130000"/>
              </a:lnSpc>
              <a:spcBef>
                <a:spcPts val="0"/>
              </a:spcBef>
              <a:spcAft>
                <a:spcPts val="900"/>
              </a:spcAft>
              <a:buNone/>
            </a:pPr>
            <a:r>
              <a:rPr lang="en" sz="1050">
                <a:highlight>
                  <a:srgbClr val="EFEFE8"/>
                </a:highlight>
                <a:latin typeface="Verdana"/>
                <a:ea typeface="Verdana"/>
                <a:cs typeface="Verdana"/>
                <a:sym typeface="Verdana"/>
              </a:rPr>
              <a:t>1,729 (at 1,500 CPM)</a:t>
            </a:r>
          </a:p>
          <a:p>
            <a:pPr lvl="0" rtl="0">
              <a:lnSpc>
                <a:spcPct val="130000"/>
              </a:lnSpc>
              <a:spcBef>
                <a:spcPts val="0"/>
              </a:spcBef>
              <a:spcAft>
                <a:spcPts val="900"/>
              </a:spcAft>
              <a:buNone/>
            </a:pPr>
            <a:r>
              <a:rPr lang="en" sz="1050">
                <a:highlight>
                  <a:srgbClr val="EFEFE8"/>
                </a:highlight>
                <a:latin typeface="Verdana"/>
                <a:ea typeface="Verdana"/>
                <a:cs typeface="Verdana"/>
                <a:sym typeface="Verdana"/>
              </a:rPr>
              <a:t>259 (at 10,000 CPM)</a:t>
            </a:r>
          </a:p>
          <a:p>
            <a:pPr lvl="0" rtl="0">
              <a:lnSpc>
                <a:spcPct val="115000"/>
              </a:lnSpc>
              <a:spcBef>
                <a:spcPts val="0"/>
              </a:spcBef>
              <a:spcAft>
                <a:spcPts val="1600"/>
              </a:spcAft>
              <a:buNone/>
            </a:pPr>
            <a:endParaRPr sz="1800">
              <a:solidFill>
                <a:schemeClr val="dk2"/>
              </a:solidFill>
              <a:latin typeface="Roboto"/>
              <a:ea typeface="Roboto"/>
              <a:cs typeface="Roboto"/>
              <a:sym typeface="Roboto"/>
            </a:endParaRP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Example 1: Chernobyl</a:t>
            </a:r>
          </a:p>
        </p:txBody>
      </p:sp>
      <p:sp>
        <p:nvSpPr>
          <p:cNvPr id="135" name="Shape 13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04800">
              <a:lnSpc>
                <a:spcPct val="142856"/>
              </a:lnSpc>
              <a:spcBef>
                <a:spcPts val="0"/>
              </a:spcBef>
              <a:spcAft>
                <a:spcPts val="800"/>
              </a:spcAft>
              <a:buClr>
                <a:srgbClr val="333333"/>
              </a:buClr>
              <a:buSzPct val="100000"/>
            </a:pPr>
            <a:r>
              <a:rPr lang="en" sz="1200">
                <a:solidFill>
                  <a:srgbClr val="333333"/>
                </a:solidFill>
                <a:highlight>
                  <a:srgbClr val="FFFFFF"/>
                </a:highlight>
              </a:rPr>
              <a:t>The Chernobyl accident in 1986 was the result of a flawed reactor design that was operated with inadequately trained personnel.</a:t>
            </a:r>
          </a:p>
          <a:p>
            <a:pPr marL="457200" lvl="0" indent="-304800">
              <a:lnSpc>
                <a:spcPct val="142856"/>
              </a:lnSpc>
              <a:spcBef>
                <a:spcPts val="0"/>
              </a:spcBef>
              <a:spcAft>
                <a:spcPts val="800"/>
              </a:spcAft>
              <a:buClr>
                <a:srgbClr val="333333"/>
              </a:buClr>
              <a:buSzPct val="100000"/>
            </a:pPr>
            <a:r>
              <a:rPr lang="en" sz="1200">
                <a:solidFill>
                  <a:srgbClr val="333333"/>
                </a:solidFill>
                <a:highlight>
                  <a:srgbClr val="FFFFFF"/>
                </a:highlight>
              </a:rPr>
              <a:t>The resulting steam explosion and fires released at least 5% of the radioactive reactor core into the atmosphere and downwind – some 5200 PBq (I-131 eq).</a:t>
            </a:r>
          </a:p>
          <a:p>
            <a:pPr marL="457200" lvl="0" indent="-304800">
              <a:lnSpc>
                <a:spcPct val="142856"/>
              </a:lnSpc>
              <a:spcBef>
                <a:spcPts val="0"/>
              </a:spcBef>
              <a:spcAft>
                <a:spcPts val="800"/>
              </a:spcAft>
              <a:buClr>
                <a:srgbClr val="333333"/>
              </a:buClr>
              <a:buSzPct val="100000"/>
            </a:pPr>
            <a:r>
              <a:rPr lang="en" sz="1200">
                <a:solidFill>
                  <a:srgbClr val="333333"/>
                </a:solidFill>
                <a:highlight>
                  <a:srgbClr val="FFFFFF"/>
                </a:highlight>
              </a:rPr>
              <a:t>Two Chernobyl plant workers died on the night of the accident, and a further 28 people died within a few weeks as a result of acute radiation poisoning.</a:t>
            </a:r>
          </a:p>
          <a:p>
            <a:pPr marL="457200" lvl="0" indent="-304800">
              <a:lnSpc>
                <a:spcPct val="142856"/>
              </a:lnSpc>
              <a:spcBef>
                <a:spcPts val="0"/>
              </a:spcBef>
              <a:spcAft>
                <a:spcPts val="800"/>
              </a:spcAft>
              <a:buClr>
                <a:srgbClr val="333333"/>
              </a:buClr>
              <a:buSzPct val="100000"/>
            </a:pPr>
            <a:r>
              <a:rPr lang="en" sz="1200">
                <a:solidFill>
                  <a:srgbClr val="333333"/>
                </a:solidFill>
                <a:highlight>
                  <a:srgbClr val="FFFFFF"/>
                </a:highlight>
              </a:rPr>
              <a:t>UNSCEAR says that apart from increased thyroid cancers, "there is no evidence of a major public health impact attributable to radiation exposure 20 years after the accident."</a:t>
            </a:r>
          </a:p>
          <a:p>
            <a:pPr marL="457200" lvl="0" indent="-304800">
              <a:lnSpc>
                <a:spcPct val="142856"/>
              </a:lnSpc>
              <a:spcBef>
                <a:spcPts val="0"/>
              </a:spcBef>
              <a:spcAft>
                <a:spcPts val="800"/>
              </a:spcAft>
              <a:buClr>
                <a:srgbClr val="333333"/>
              </a:buClr>
              <a:buSzPct val="100000"/>
            </a:pPr>
            <a:r>
              <a:rPr lang="en" sz="1200">
                <a:solidFill>
                  <a:srgbClr val="333333"/>
                </a:solidFill>
                <a:highlight>
                  <a:srgbClr val="FFFFFF"/>
                </a:highlight>
              </a:rPr>
              <a:t>Resettlement of areas from which people were relocated is ongoing. In 2011 Chernobyl was officially declared a tourist attraction.</a:t>
            </a:r>
          </a:p>
          <a:p>
            <a:pPr lvl="0">
              <a:spcBef>
                <a:spcPts val="0"/>
              </a:spcBef>
              <a:buNone/>
            </a:pPr>
            <a:endParaRPr/>
          </a:p>
        </p:txBody>
      </p:sp>
      <p:pic>
        <p:nvPicPr>
          <p:cNvPr id="136" name="Shape 136"/>
          <p:cNvPicPr preferRelativeResize="0"/>
          <p:nvPr/>
        </p:nvPicPr>
        <p:blipFill>
          <a:blip r:embed="rId3">
            <a:alphaModFix/>
          </a:blip>
          <a:stretch>
            <a:fillRect/>
          </a:stretch>
        </p:blipFill>
        <p:spPr>
          <a:xfrm>
            <a:off x="6641900" y="3603750"/>
            <a:ext cx="2502111" cy="1539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Example 2: Hiroshima and Nagasaki </a:t>
            </a:r>
          </a:p>
        </p:txBody>
      </p:sp>
      <p:sp>
        <p:nvSpPr>
          <p:cNvPr id="142" name="Shape 14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The damaging penetration of radiation would be possible from three sources:</a:t>
            </a:r>
          </a:p>
          <a:p>
            <a:pPr marL="457200" lvl="0" indent="-298450">
              <a:spcBef>
                <a:spcPts val="0"/>
              </a:spcBef>
              <a:spcAft>
                <a:spcPts val="0"/>
              </a:spcAft>
              <a:buClr>
                <a:srgbClr val="000000"/>
              </a:buClr>
              <a:buSzPct val="61111"/>
              <a:buFont typeface="Arial"/>
              <a:buAutoNum type="arabicPeriod"/>
            </a:pPr>
            <a:r>
              <a:rPr lang="en"/>
              <a:t>From the high-frequency radiations, whether neutrons, gamma rays, or other unspecified rays, released in the chain reaction of the bomb.</a:t>
            </a:r>
          </a:p>
          <a:p>
            <a:pPr marL="457200" lvl="0" indent="-298450">
              <a:spcBef>
                <a:spcPts val="0"/>
              </a:spcBef>
              <a:spcAft>
                <a:spcPts val="0"/>
              </a:spcAft>
              <a:buClr>
                <a:srgbClr val="000000"/>
              </a:buClr>
              <a:buSzPct val="61111"/>
              <a:buFont typeface="Arial"/>
              <a:buAutoNum type="arabicPeriod"/>
            </a:pPr>
            <a:r>
              <a:rPr lang="en"/>
              <a:t>From lingering radioactivity from deposits of primary fission products scattered in the explosion.</a:t>
            </a:r>
          </a:p>
          <a:p>
            <a:pPr marL="457200" lvl="0" indent="-298450">
              <a:spcBef>
                <a:spcPts val="0"/>
              </a:spcBef>
              <a:spcAft>
                <a:spcPts val="0"/>
              </a:spcAft>
              <a:buClr>
                <a:srgbClr val="000000"/>
              </a:buClr>
              <a:buSzPct val="61111"/>
              <a:buFont typeface="Arial"/>
              <a:buAutoNum type="arabicPeriod"/>
            </a:pPr>
            <a:r>
              <a:rPr lang="en"/>
              <a:t>From induced radioactivity in the bombed area, caused by interaction of neutrons with matter penetrated.</a:t>
            </a:r>
          </a:p>
          <a:p>
            <a:pPr lvl="0">
              <a:spcBef>
                <a:spcPts val="0"/>
              </a:spcBef>
              <a:buNone/>
            </a:pPr>
            <a:endParaRPr/>
          </a:p>
        </p:txBody>
      </p:sp>
      <p:pic>
        <p:nvPicPr>
          <p:cNvPr id="143" name="Shape 143"/>
          <p:cNvPicPr preferRelativeResize="0"/>
          <p:nvPr/>
        </p:nvPicPr>
        <p:blipFill>
          <a:blip r:embed="rId3">
            <a:alphaModFix/>
          </a:blip>
          <a:stretch>
            <a:fillRect/>
          </a:stretch>
        </p:blipFill>
        <p:spPr>
          <a:xfrm>
            <a:off x="7344150" y="0"/>
            <a:ext cx="1799850" cy="1364899"/>
          </a:xfrm>
          <a:prstGeom prst="rect">
            <a:avLst/>
          </a:prstGeom>
          <a:noFill/>
          <a:ln>
            <a:noFill/>
          </a:ln>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1289</Words>
  <Application>Microsoft Office PowerPoint</Application>
  <PresentationFormat>On-screen Show (16:9)</PresentationFormat>
  <Paragraphs>78</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Verdana</vt:lpstr>
      <vt:lpstr>Roboto</vt:lpstr>
      <vt:lpstr>geometric</vt:lpstr>
      <vt:lpstr>           Geiger Counter</vt:lpstr>
      <vt:lpstr>What is it?</vt:lpstr>
      <vt:lpstr>Diagram outside</vt:lpstr>
      <vt:lpstr>Inside</vt:lpstr>
      <vt:lpstr>How does it work?</vt:lpstr>
      <vt:lpstr>Radiation </vt:lpstr>
      <vt:lpstr>Radiation Data</vt:lpstr>
      <vt:lpstr>Example 1: Chernobyl</vt:lpstr>
      <vt:lpstr>Example 2: Hiroshima and Nagasaki </vt:lpstr>
      <vt:lpstr>Cont.</vt:lpstr>
      <vt:lpstr>Example 3: Fukushima</vt:lpstr>
      <vt:lpstr>Possible experiments:(4,5, and 6)</vt:lpstr>
      <vt:lpstr>Industry</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Geiger Counter</dc:title>
  <dc:creator>Donohue, Jennifer (jdonohue@psusd.us)</dc:creator>
  <cp:lastModifiedBy>Donohue, Jennifer (jdonohue@psusd.us)</cp:lastModifiedBy>
  <cp:revision>1</cp:revision>
  <dcterms:modified xsi:type="dcterms:W3CDTF">2016-06-06T18:01:45Z</dcterms:modified>
</cp:coreProperties>
</file>