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Montserrat" panose="020B0604020202020204" charset="0"/>
      <p:regular r:id="rId19"/>
      <p:bold r:id="rId20"/>
    </p:embeddedFont>
    <p:embeddedFont>
      <p:font typeface="Oswald" panose="020B0604020202020204"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32472500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Label Retention Time, which one is more polar, and which one has higher concentration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The more time it takes, it has more attraction to the stationary phase. The height tells you the concentration. Which one has the highest concentration? (whichever has more area under the curve)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How peaks are created.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4358475" y="0"/>
            <a:ext cx="3853200" cy="5143500"/>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800"/>
          </a:xfrm>
          <a:prstGeom prst="rect">
            <a:avLst/>
          </a:prstGeom>
          <a:solidFill>
            <a:schemeClr val="dk2"/>
          </a:solidFill>
        </p:spPr>
        <p:txBody>
          <a:bodyPr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600" cy="2146200"/>
          </a:xfrm>
          <a:prstGeom prst="rect">
            <a:avLst/>
          </a:prstGeom>
        </p:spPr>
        <p:txBody>
          <a:bodyPr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600"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200" cy="17862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600" cy="33348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10.gif"/><Relationship Id="rId4" Type="http://schemas.openxmlformats.org/officeDocument/2006/relationships/image" Target="../media/image9.gif"/></Relationships>
</file>

<file path=ppt/slides/_rels/slide1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chemguide.co.uk/analysis/chromatography/thinlayer.html#top"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http://hiq.linde-gas.com/en/analytical_methods/liquid_chromatography/high_performance_liquid_chromatography.html" TargetMode="External"/><Relationship Id="rId5" Type="http://schemas.openxmlformats.org/officeDocument/2006/relationships/hyperlink" Target="https://www.beckmancoulter.com/wsrportal/wsr/index.htm" TargetMode="External"/><Relationship Id="rId4" Type="http://schemas.openxmlformats.org/officeDocument/2006/relationships/hyperlink" Target="http://ks.water.usgs.gov/pubs/reports/wrir.99-4018b.kah.html#HDR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sz="4800"/>
              <a:t>High Performance Liquid Chromatography </a:t>
            </a:r>
            <a:r>
              <a:rPr lang="en" sz="3000"/>
              <a:t>(HPLC)</a:t>
            </a:r>
          </a:p>
        </p:txBody>
      </p:sp>
      <p:sp>
        <p:nvSpPr>
          <p:cNvPr id="59" name="Shape 59"/>
          <p:cNvSpPr txBox="1">
            <a:spLocks noGrp="1"/>
          </p:cNvSpPr>
          <p:nvPr>
            <p:ph type="subTitle" idx="1"/>
          </p:nvPr>
        </p:nvSpPr>
        <p:spPr>
          <a:xfrm>
            <a:off x="344250" y="3550650"/>
            <a:ext cx="4910100" cy="577800"/>
          </a:xfrm>
          <a:prstGeom prst="rect">
            <a:avLst/>
          </a:prstGeom>
        </p:spPr>
        <p:txBody>
          <a:bodyPr lIns="91425" tIns="91425" rIns="91425" bIns="91425" anchor="ctr" anchorCtr="0">
            <a:noAutofit/>
          </a:bodyPr>
          <a:lstStyle/>
          <a:p>
            <a:pPr lvl="0">
              <a:spcBef>
                <a:spcPts val="0"/>
              </a:spcBef>
              <a:buNone/>
            </a:pPr>
            <a:r>
              <a:rPr lang="en"/>
              <a:t>Alondra Ponce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pic>
        <p:nvPicPr>
          <p:cNvPr id="109" name="Shape 109"/>
          <p:cNvPicPr preferRelativeResize="0"/>
          <p:nvPr/>
        </p:nvPicPr>
        <p:blipFill>
          <a:blip r:embed="rId3">
            <a:alphaModFix/>
          </a:blip>
          <a:stretch>
            <a:fillRect/>
          </a:stretch>
        </p:blipFill>
        <p:spPr>
          <a:xfrm>
            <a:off x="733875" y="527946"/>
            <a:ext cx="7676250" cy="4087603"/>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Shape 114"/>
          <p:cNvPicPr preferRelativeResize="0"/>
          <p:nvPr/>
        </p:nvPicPr>
        <p:blipFill>
          <a:blip r:embed="rId3">
            <a:alphaModFix/>
          </a:blip>
          <a:stretch>
            <a:fillRect/>
          </a:stretch>
        </p:blipFill>
        <p:spPr>
          <a:xfrm>
            <a:off x="632875" y="0"/>
            <a:ext cx="8008675" cy="51435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Applications</a:t>
            </a:r>
          </a:p>
        </p:txBody>
      </p:sp>
      <p:sp>
        <p:nvSpPr>
          <p:cNvPr id="120" name="Shape 120"/>
          <p:cNvSpPr txBox="1">
            <a:spLocks noGrp="1"/>
          </p:cNvSpPr>
          <p:nvPr>
            <p:ph type="body" idx="1"/>
          </p:nvPr>
        </p:nvSpPr>
        <p:spPr>
          <a:xfrm>
            <a:off x="311700" y="1234075"/>
            <a:ext cx="8520600" cy="3690900"/>
          </a:xfrm>
          <a:prstGeom prst="rect">
            <a:avLst/>
          </a:prstGeom>
        </p:spPr>
        <p:txBody>
          <a:bodyPr lIns="91425" tIns="91425" rIns="91425" bIns="91425" anchor="t" anchorCtr="0">
            <a:noAutofit/>
          </a:bodyPr>
          <a:lstStyle/>
          <a:p>
            <a:pPr lvl="0">
              <a:spcBef>
                <a:spcPts val="0"/>
              </a:spcBef>
              <a:buNone/>
            </a:pPr>
            <a:r>
              <a:rPr lang="en">
                <a:solidFill>
                  <a:srgbClr val="000000"/>
                </a:solidFill>
              </a:rPr>
              <a:t>Used for the separation of almost all other compound varieties. </a:t>
            </a:r>
          </a:p>
          <a:p>
            <a:pPr lvl="0">
              <a:spcBef>
                <a:spcPts val="0"/>
              </a:spcBef>
              <a:buNone/>
            </a:pPr>
            <a:r>
              <a:rPr lang="en">
                <a:solidFill>
                  <a:srgbClr val="000000"/>
                </a:solidFill>
              </a:rPr>
              <a:t>Separates:</a:t>
            </a:r>
          </a:p>
          <a:p>
            <a:pPr marL="457200" lvl="0" indent="-228600" rtl="0">
              <a:spcBef>
                <a:spcPts val="0"/>
              </a:spcBef>
              <a:buClr>
                <a:srgbClr val="000000"/>
              </a:buClr>
              <a:buChar char="-"/>
            </a:pPr>
            <a:r>
              <a:rPr lang="en">
                <a:solidFill>
                  <a:srgbClr val="000000"/>
                </a:solidFill>
              </a:rPr>
              <a:t>aromatic hydrocarbons</a:t>
            </a:r>
          </a:p>
          <a:p>
            <a:pPr marL="457200" lvl="0" indent="-228600" rtl="0">
              <a:spcBef>
                <a:spcPts val="0"/>
              </a:spcBef>
              <a:buClr>
                <a:srgbClr val="000000"/>
              </a:buClr>
              <a:buChar char="-"/>
            </a:pPr>
            <a:r>
              <a:rPr lang="en">
                <a:solidFill>
                  <a:srgbClr val="000000"/>
                </a:solidFill>
              </a:rPr>
              <a:t>amines, sugars, lipids, and even </a:t>
            </a:r>
          </a:p>
          <a:p>
            <a:pPr marL="457200" lvl="0" indent="-228600" rtl="0">
              <a:spcBef>
                <a:spcPts val="0"/>
              </a:spcBef>
              <a:buClr>
                <a:srgbClr val="000000"/>
              </a:buClr>
              <a:buChar char="-"/>
            </a:pPr>
            <a:r>
              <a:rPr lang="en">
                <a:solidFill>
                  <a:srgbClr val="000000"/>
                </a:solidFill>
              </a:rPr>
              <a:t>pharmaceutically compounds such as vitamins </a:t>
            </a:r>
          </a:p>
          <a:p>
            <a:pPr marL="457200" lvl="0" indent="-228600" rtl="0">
              <a:spcBef>
                <a:spcPts val="0"/>
              </a:spcBef>
              <a:buClr>
                <a:srgbClr val="000000"/>
              </a:buClr>
              <a:buChar char="-"/>
            </a:pPr>
            <a:r>
              <a:rPr lang="en">
                <a:solidFill>
                  <a:srgbClr val="000000"/>
                </a:solidFill>
              </a:rPr>
              <a:t>amino acids, peptides, and proteins (protein shake)</a:t>
            </a:r>
          </a:p>
          <a:p>
            <a:pPr marL="457200" lvl="0" indent="-228600" rtl="0">
              <a:spcBef>
                <a:spcPts val="0"/>
              </a:spcBef>
              <a:buClr>
                <a:srgbClr val="000000"/>
              </a:buClr>
              <a:buChar char="-"/>
            </a:pPr>
            <a:r>
              <a:rPr lang="en">
                <a:solidFill>
                  <a:srgbClr val="000000"/>
                </a:solidFill>
              </a:rPr>
              <a:t>molecules of biological origin (dna sequencing)</a:t>
            </a:r>
          </a:p>
          <a:p>
            <a:pPr marL="457200" lvl="0" indent="-228600" rtl="0">
              <a:spcBef>
                <a:spcPts val="0"/>
              </a:spcBef>
              <a:buClr>
                <a:srgbClr val="000000"/>
              </a:buClr>
              <a:buChar char="-"/>
            </a:pPr>
            <a:r>
              <a:rPr lang="en">
                <a:solidFill>
                  <a:srgbClr val="000000"/>
                </a:solidFill>
              </a:rPr>
              <a:t>Food analysis: (example) determination of caffeine content in coffee to guarantee purity and quality </a:t>
            </a:r>
          </a:p>
          <a:p>
            <a:pPr lvl="0" rtl="0">
              <a:spcBef>
                <a:spcPts val="0"/>
              </a:spcBef>
              <a:buNone/>
            </a:pPr>
            <a:endParaRPr>
              <a:solidFill>
                <a:srgbClr val="000000"/>
              </a:solidFill>
            </a:endParaRPr>
          </a:p>
          <a:p>
            <a:pPr lvl="0" rtl="0">
              <a:spcBef>
                <a:spcPts val="0"/>
              </a:spcBef>
              <a:buNone/>
            </a:pPr>
            <a:endParaRPr>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Examples  </a:t>
            </a:r>
          </a:p>
        </p:txBody>
      </p:sp>
      <p:pic>
        <p:nvPicPr>
          <p:cNvPr id="126" name="Shape 126"/>
          <p:cNvPicPr preferRelativeResize="0"/>
          <p:nvPr/>
        </p:nvPicPr>
        <p:blipFill>
          <a:blip r:embed="rId3">
            <a:alphaModFix/>
          </a:blip>
          <a:stretch>
            <a:fillRect/>
          </a:stretch>
        </p:blipFill>
        <p:spPr>
          <a:xfrm>
            <a:off x="0" y="2531475"/>
            <a:ext cx="4046324" cy="2612024"/>
          </a:xfrm>
          <a:prstGeom prst="rect">
            <a:avLst/>
          </a:prstGeom>
          <a:noFill/>
          <a:ln>
            <a:noFill/>
          </a:ln>
        </p:spPr>
      </p:pic>
      <p:pic>
        <p:nvPicPr>
          <p:cNvPr id="127" name="Shape 127"/>
          <p:cNvPicPr preferRelativeResize="0"/>
          <p:nvPr/>
        </p:nvPicPr>
        <p:blipFill>
          <a:blip r:embed="rId4">
            <a:alphaModFix/>
          </a:blip>
          <a:stretch>
            <a:fillRect/>
          </a:stretch>
        </p:blipFill>
        <p:spPr>
          <a:xfrm>
            <a:off x="4806250" y="2531475"/>
            <a:ext cx="4337750" cy="2612024"/>
          </a:xfrm>
          <a:prstGeom prst="rect">
            <a:avLst/>
          </a:prstGeom>
          <a:noFill/>
          <a:ln>
            <a:noFill/>
          </a:ln>
        </p:spPr>
      </p:pic>
      <p:pic>
        <p:nvPicPr>
          <p:cNvPr id="128" name="Shape 128"/>
          <p:cNvPicPr preferRelativeResize="0"/>
          <p:nvPr/>
        </p:nvPicPr>
        <p:blipFill>
          <a:blip r:embed="rId5">
            <a:alphaModFix/>
          </a:blip>
          <a:stretch>
            <a:fillRect/>
          </a:stretch>
        </p:blipFill>
        <p:spPr>
          <a:xfrm>
            <a:off x="2220800" y="206404"/>
            <a:ext cx="6254799" cy="232507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Practice Problems </a:t>
            </a:r>
          </a:p>
        </p:txBody>
      </p:sp>
      <p:sp>
        <p:nvSpPr>
          <p:cNvPr id="134" name="Shape 134"/>
          <p:cNvSpPr txBox="1">
            <a:spLocks noGrp="1"/>
          </p:cNvSpPr>
          <p:nvPr>
            <p:ph type="body" idx="1"/>
          </p:nvPr>
        </p:nvSpPr>
        <p:spPr>
          <a:xfrm>
            <a:off x="0" y="966575"/>
            <a:ext cx="2491800" cy="4176900"/>
          </a:xfrm>
          <a:prstGeom prst="rect">
            <a:avLst/>
          </a:prstGeom>
        </p:spPr>
        <p:txBody>
          <a:bodyPr lIns="91425" tIns="91425" rIns="91425" bIns="91425" anchor="t" anchorCtr="0">
            <a:noAutofit/>
          </a:bodyPr>
          <a:lstStyle/>
          <a:p>
            <a:pPr lvl="0">
              <a:lnSpc>
                <a:spcPct val="150000"/>
              </a:lnSpc>
              <a:spcBef>
                <a:spcPts val="0"/>
              </a:spcBef>
              <a:spcAft>
                <a:spcPts val="0"/>
              </a:spcAft>
              <a:buNone/>
            </a:pPr>
            <a:r>
              <a:rPr lang="en" sz="1400">
                <a:solidFill>
                  <a:srgbClr val="000000"/>
                </a:solidFill>
              </a:rPr>
              <a:t>Which can be used as a mobile phase in HPLC applications?</a:t>
            </a:r>
          </a:p>
          <a:p>
            <a:pPr marL="457200" lvl="0" indent="-317500" rtl="0">
              <a:spcBef>
                <a:spcPts val="0"/>
              </a:spcBef>
              <a:buSzPct val="100000"/>
              <a:buAutoNum type="alphaLcPeriod"/>
            </a:pPr>
            <a:r>
              <a:rPr lang="en" sz="1400"/>
              <a:t>Any compound with solubility in liquid</a:t>
            </a:r>
          </a:p>
          <a:p>
            <a:pPr marL="457200" lvl="0" indent="-317500" rtl="0">
              <a:spcBef>
                <a:spcPts val="0"/>
              </a:spcBef>
              <a:buSzPct val="100000"/>
              <a:buAutoNum type="alphaLcPeriod"/>
            </a:pPr>
            <a:r>
              <a:rPr lang="en" sz="1400"/>
              <a:t>Any compound with limited solubility in liquid</a:t>
            </a:r>
          </a:p>
          <a:p>
            <a:pPr marL="457200" lvl="0" indent="-317500" rtl="0">
              <a:spcBef>
                <a:spcPts val="0"/>
              </a:spcBef>
              <a:buSzPct val="100000"/>
              <a:buAutoNum type="alphaLcPeriod"/>
            </a:pPr>
            <a:r>
              <a:rPr lang="en" sz="1400"/>
              <a:t>Any compound with non-solubility in liquid</a:t>
            </a:r>
          </a:p>
          <a:p>
            <a:pPr marL="457200" lvl="0" indent="-317500">
              <a:spcBef>
                <a:spcPts val="0"/>
              </a:spcBef>
              <a:buSzPct val="100000"/>
              <a:buAutoNum type="alphaLcPeriod"/>
            </a:pPr>
            <a:r>
              <a:rPr lang="en" sz="1400"/>
              <a:t>All of the above</a:t>
            </a:r>
          </a:p>
        </p:txBody>
      </p:sp>
      <p:pic>
        <p:nvPicPr>
          <p:cNvPr id="135" name="Shape 135"/>
          <p:cNvPicPr preferRelativeResize="0"/>
          <p:nvPr/>
        </p:nvPicPr>
        <p:blipFill>
          <a:blip r:embed="rId3">
            <a:alphaModFix/>
          </a:blip>
          <a:stretch>
            <a:fillRect/>
          </a:stretch>
        </p:blipFill>
        <p:spPr>
          <a:xfrm>
            <a:off x="2491650" y="952950"/>
            <a:ext cx="6652349" cy="3237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Continued</a:t>
            </a:r>
          </a:p>
        </p:txBody>
      </p:sp>
      <p:pic>
        <p:nvPicPr>
          <p:cNvPr id="141" name="Shape 141"/>
          <p:cNvPicPr preferRelativeResize="0"/>
          <p:nvPr/>
        </p:nvPicPr>
        <p:blipFill>
          <a:blip r:embed="rId3">
            <a:alphaModFix/>
          </a:blip>
          <a:stretch>
            <a:fillRect/>
          </a:stretch>
        </p:blipFill>
        <p:spPr>
          <a:xfrm>
            <a:off x="756000" y="1125900"/>
            <a:ext cx="7632000" cy="37349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References</a:t>
            </a:r>
          </a:p>
        </p:txBody>
      </p:sp>
      <p:sp>
        <p:nvSpPr>
          <p:cNvPr id="147" name="Shape 147"/>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marL="457200" lvl="0" indent="-228600">
              <a:lnSpc>
                <a:spcPct val="150000"/>
              </a:lnSpc>
              <a:spcBef>
                <a:spcPts val="0"/>
              </a:spcBef>
              <a:buAutoNum type="arabicPeriod"/>
            </a:pPr>
            <a:r>
              <a:rPr lang="en" u="sng">
                <a:solidFill>
                  <a:schemeClr val="hlink"/>
                </a:solidFill>
                <a:hlinkClick r:id="rId3"/>
              </a:rPr>
              <a:t>http://www.chemguide.co.uk/analysis/chromatography/thinlayer.html#top</a:t>
            </a:r>
          </a:p>
          <a:p>
            <a:pPr marL="457200" lvl="0" indent="-228600">
              <a:lnSpc>
                <a:spcPct val="150000"/>
              </a:lnSpc>
              <a:spcBef>
                <a:spcPts val="0"/>
              </a:spcBef>
              <a:buAutoNum type="arabicPeriod"/>
            </a:pPr>
            <a:r>
              <a:rPr lang="en" u="sng">
                <a:solidFill>
                  <a:schemeClr val="hlink"/>
                </a:solidFill>
                <a:hlinkClick r:id="rId4"/>
              </a:rPr>
              <a:t>http://ks.water.usgs.gov/pubs/reports/wrir.99-4018b.kah.html#HDR5</a:t>
            </a:r>
            <a:r>
              <a:rPr lang="en"/>
              <a:t> </a:t>
            </a:r>
          </a:p>
          <a:p>
            <a:pPr marL="457200" lvl="0" indent="-228600" rtl="0">
              <a:lnSpc>
                <a:spcPct val="150000"/>
              </a:lnSpc>
              <a:spcBef>
                <a:spcPts val="0"/>
              </a:spcBef>
              <a:spcAft>
                <a:spcPts val="0"/>
              </a:spcAft>
              <a:buAutoNum type="arabicPeriod"/>
            </a:pPr>
            <a:r>
              <a:rPr lang="en" u="sng">
                <a:solidFill>
                  <a:schemeClr val="accent5"/>
                </a:solidFill>
                <a:hlinkClick r:id="rId5"/>
              </a:rPr>
              <a:t>https://www.beckmancoulter.com/wsrportal/wsr/index.htm</a:t>
            </a:r>
          </a:p>
          <a:p>
            <a:pPr marL="457200" lvl="0" indent="-228600" rtl="0">
              <a:lnSpc>
                <a:spcPct val="150000"/>
              </a:lnSpc>
              <a:spcBef>
                <a:spcPts val="0"/>
              </a:spcBef>
              <a:spcAft>
                <a:spcPts val="0"/>
              </a:spcAft>
              <a:buAutoNum type="arabicPeriod"/>
            </a:pPr>
            <a:r>
              <a:rPr lang="en" u="sng">
                <a:solidFill>
                  <a:schemeClr val="hlink"/>
                </a:solidFill>
                <a:hlinkClick r:id="rId6"/>
              </a:rPr>
              <a:t>http://hiq.linde-gas.com/en/analytical_methods/liquid_chromatography/high_performance_liquid_chromatography.html</a:t>
            </a:r>
          </a:p>
          <a:p>
            <a:pPr lvl="0">
              <a:lnSpc>
                <a:spcPct val="150000"/>
              </a:lnSpc>
              <a:spcBef>
                <a:spcPts val="0"/>
              </a:spcBef>
              <a:spcAft>
                <a:spcPts val="0"/>
              </a:spcAft>
              <a:buClr>
                <a:schemeClr val="dk2"/>
              </a:buClr>
              <a:buSzPct val="61111"/>
              <a:buFont typeface="Arial"/>
              <a:buNone/>
            </a:pPr>
            <a:endParaRPr>
              <a:solidFill>
                <a:schemeClr val="accent5"/>
              </a:solidFill>
            </a:endParaRPr>
          </a:p>
          <a:p>
            <a:pPr lvl="0">
              <a:lnSpc>
                <a:spcPct val="150000"/>
              </a:lnSpc>
              <a:spcBef>
                <a:spcPts val="0"/>
              </a:spcBef>
              <a:buNone/>
            </a:pPr>
            <a:endParaRPr/>
          </a:p>
          <a:p>
            <a:pPr lvl="0">
              <a:lnSpc>
                <a:spcPct val="150000"/>
              </a:lnSpc>
              <a:spcBef>
                <a:spcPts val="0"/>
              </a:spcBef>
              <a:buNone/>
            </a:pPr>
            <a:endParaRPr/>
          </a:p>
          <a:p>
            <a:pPr lvl="0">
              <a:lnSpc>
                <a:spcPct val="150000"/>
              </a:lnSpc>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the heck is this?</a:t>
            </a:r>
          </a:p>
        </p:txBody>
      </p:sp>
      <p:sp>
        <p:nvSpPr>
          <p:cNvPr id="65" name="Shape 65"/>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marL="457200" lvl="0" indent="-228600" rtl="0">
              <a:spcBef>
                <a:spcPts val="0"/>
              </a:spcBef>
              <a:buChar char="-"/>
            </a:pPr>
            <a:r>
              <a:rPr lang="en"/>
              <a:t>Technique used to separate, identify, and quantify each component in a mixture through </a:t>
            </a:r>
            <a:r>
              <a:rPr lang="en" i="1"/>
              <a:t>adsorption</a:t>
            </a:r>
            <a:r>
              <a:rPr lang="en"/>
              <a:t> </a:t>
            </a:r>
          </a:p>
          <a:p>
            <a:pPr marL="2743200" lvl="5" indent="-228600" rtl="0">
              <a:spcBef>
                <a:spcPts val="0"/>
              </a:spcBef>
              <a:buChar char="-"/>
            </a:pPr>
            <a:r>
              <a:rPr lang="en"/>
              <a:t>The binding of molecules to a surface</a:t>
            </a:r>
          </a:p>
          <a:p>
            <a:pPr marL="457200" lvl="0" indent="-228600" rtl="0">
              <a:spcBef>
                <a:spcPts val="0"/>
              </a:spcBef>
              <a:buChar char="-"/>
            </a:pPr>
            <a:r>
              <a:rPr lang="en" i="1">
                <a:solidFill>
                  <a:srgbClr val="000000"/>
                </a:solidFill>
              </a:rPr>
              <a:t>Every compound </a:t>
            </a:r>
            <a:r>
              <a:rPr lang="en">
                <a:solidFill>
                  <a:srgbClr val="000000"/>
                </a:solidFill>
              </a:rPr>
              <a:t>interacts with other chemical species in a characteristic manner </a:t>
            </a:r>
          </a:p>
          <a:p>
            <a:pPr marL="457200" lvl="0" indent="-228600" rtl="0">
              <a:spcBef>
                <a:spcPts val="0"/>
              </a:spcBef>
              <a:buClr>
                <a:srgbClr val="000000"/>
              </a:buClr>
              <a:buChar char="-"/>
            </a:pPr>
            <a:r>
              <a:rPr lang="en">
                <a:solidFill>
                  <a:srgbClr val="000000"/>
                </a:solidFill>
              </a:rPr>
              <a:t>Basically a highly improved version of column chromatography</a:t>
            </a:r>
          </a:p>
          <a:p>
            <a:pPr marL="914400" lvl="1" indent="-228600" rtl="0">
              <a:spcBef>
                <a:spcPts val="0"/>
              </a:spcBef>
              <a:buClr>
                <a:srgbClr val="000000"/>
              </a:buClr>
              <a:buChar char="-"/>
            </a:pPr>
            <a:r>
              <a:rPr lang="en">
                <a:solidFill>
                  <a:srgbClr val="000000"/>
                </a:solidFill>
              </a:rPr>
              <a:t>Instead of a solvent being allowed to drip through a column under gravity, it’s forced through under high pressures of up to 400 atm, which makes it much faster</a:t>
            </a:r>
          </a:p>
          <a:p>
            <a:pPr marL="457200" lvl="0" indent="-228600" rtl="0">
              <a:spcBef>
                <a:spcPts val="0"/>
              </a:spcBef>
              <a:buChar char="-"/>
            </a:pPr>
            <a:r>
              <a:rPr lang="en"/>
              <a:t>Stationary phase: a solid, or a liquid supported on a solid</a:t>
            </a:r>
          </a:p>
          <a:p>
            <a:pPr marL="457200" lvl="0" indent="-228600" rtl="0">
              <a:spcBef>
                <a:spcPts val="0"/>
              </a:spcBef>
              <a:buChar char="-"/>
            </a:pPr>
            <a:r>
              <a:rPr lang="en"/>
              <a:t>Mobile phase: liquid or gas (solvent)</a:t>
            </a:r>
          </a:p>
          <a:p>
            <a:pPr lvl="0" rtl="0">
              <a:spcBef>
                <a:spcPts val="0"/>
              </a:spcBef>
              <a:buNone/>
            </a:pP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Shape 70"/>
          <p:cNvPicPr preferRelativeResize="0"/>
          <p:nvPr/>
        </p:nvPicPr>
        <p:blipFill>
          <a:blip r:embed="rId3">
            <a:alphaModFix/>
          </a:blip>
          <a:stretch>
            <a:fillRect/>
          </a:stretch>
        </p:blipFill>
        <p:spPr>
          <a:xfrm>
            <a:off x="1119987" y="0"/>
            <a:ext cx="6904024" cy="4729250"/>
          </a:xfrm>
          <a:prstGeom prst="rect">
            <a:avLst/>
          </a:prstGeom>
          <a:noFill/>
          <a:ln>
            <a:noFill/>
          </a:ln>
        </p:spPr>
      </p:pic>
      <p:sp>
        <p:nvSpPr>
          <p:cNvPr id="71" name="Shape 71"/>
          <p:cNvSpPr txBox="1"/>
          <p:nvPr/>
        </p:nvSpPr>
        <p:spPr>
          <a:xfrm>
            <a:off x="2197775" y="4545150"/>
            <a:ext cx="1933200" cy="425700"/>
          </a:xfrm>
          <a:prstGeom prst="rect">
            <a:avLst/>
          </a:prstGeom>
          <a:noFill/>
          <a:ln>
            <a:noFill/>
          </a:ln>
        </p:spPr>
        <p:txBody>
          <a:bodyPr lIns="91425" tIns="91425" rIns="91425" bIns="91425" anchor="t" anchorCtr="0">
            <a:noAutofit/>
          </a:bodyPr>
          <a:lstStyle/>
          <a:p>
            <a:pPr lvl="0">
              <a:spcBef>
                <a:spcPts val="0"/>
              </a:spcBef>
              <a:buNone/>
            </a:pPr>
            <a:r>
              <a:rPr lang="en" sz="2400">
                <a:latin typeface="Playfair Display"/>
                <a:ea typeface="Playfair Display"/>
                <a:cs typeface="Playfair Display"/>
                <a:sym typeface="Playfair Display"/>
              </a:rPr>
              <a:t>Absorption</a:t>
            </a:r>
          </a:p>
        </p:txBody>
      </p:sp>
      <p:sp>
        <p:nvSpPr>
          <p:cNvPr id="72" name="Shape 72"/>
          <p:cNvSpPr txBox="1"/>
          <p:nvPr/>
        </p:nvSpPr>
        <p:spPr>
          <a:xfrm>
            <a:off x="5698625" y="4545150"/>
            <a:ext cx="1933200" cy="425700"/>
          </a:xfrm>
          <a:prstGeom prst="rect">
            <a:avLst/>
          </a:prstGeom>
          <a:noFill/>
          <a:ln>
            <a:noFill/>
          </a:ln>
        </p:spPr>
        <p:txBody>
          <a:bodyPr lIns="91425" tIns="91425" rIns="91425" bIns="91425" anchor="t" anchorCtr="0">
            <a:noAutofit/>
          </a:bodyPr>
          <a:lstStyle/>
          <a:p>
            <a:pPr lvl="0" rtl="0">
              <a:spcBef>
                <a:spcPts val="0"/>
              </a:spcBef>
              <a:buNone/>
            </a:pPr>
            <a:r>
              <a:rPr lang="en" sz="2400">
                <a:latin typeface="Playfair Display"/>
                <a:ea typeface="Playfair Display"/>
                <a:cs typeface="Playfair Display"/>
                <a:sym typeface="Playfair Display"/>
              </a:rPr>
              <a:t>Adsorption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Shape 77"/>
          <p:cNvPicPr preferRelativeResize="0"/>
          <p:nvPr/>
        </p:nvPicPr>
        <p:blipFill>
          <a:blip r:embed="rId3">
            <a:alphaModFix/>
          </a:blip>
          <a:stretch>
            <a:fillRect/>
          </a:stretch>
        </p:blipFill>
        <p:spPr>
          <a:xfrm>
            <a:off x="0" y="0"/>
            <a:ext cx="9143999" cy="51434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pic>
        <p:nvPicPr>
          <p:cNvPr id="82" name="Shape 82"/>
          <p:cNvPicPr preferRelativeResize="0"/>
          <p:nvPr/>
        </p:nvPicPr>
        <p:blipFill>
          <a:blip r:embed="rId3">
            <a:alphaModFix/>
          </a:blip>
          <a:stretch>
            <a:fillRect/>
          </a:stretch>
        </p:blipFill>
        <p:spPr>
          <a:xfrm>
            <a:off x="272762" y="195612"/>
            <a:ext cx="8598468" cy="47522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Preparation &amp; Analyzation</a:t>
            </a:r>
          </a:p>
        </p:txBody>
      </p:sp>
      <p:sp>
        <p:nvSpPr>
          <p:cNvPr id="88" name="Shape 88"/>
          <p:cNvSpPr txBox="1">
            <a:spLocks noGrp="1"/>
          </p:cNvSpPr>
          <p:nvPr>
            <p:ph type="body" idx="1"/>
          </p:nvPr>
        </p:nvSpPr>
        <p:spPr>
          <a:xfrm>
            <a:off x="0" y="920525"/>
            <a:ext cx="9144000" cy="4223100"/>
          </a:xfrm>
          <a:prstGeom prst="rect">
            <a:avLst/>
          </a:prstGeom>
        </p:spPr>
        <p:txBody>
          <a:bodyPr lIns="91425" tIns="91425" rIns="91425" bIns="91425" anchor="t" anchorCtr="0">
            <a:noAutofit/>
          </a:bodyPr>
          <a:lstStyle/>
          <a:p>
            <a:pPr lvl="0" rtl="0">
              <a:lnSpc>
                <a:spcPct val="100000"/>
              </a:lnSpc>
              <a:spcBef>
                <a:spcPts val="0"/>
              </a:spcBef>
              <a:buNone/>
            </a:pPr>
            <a:r>
              <a:rPr lang="en" sz="1400"/>
              <a:t>A </a:t>
            </a:r>
            <a:r>
              <a:rPr lang="en" sz="1400" b="1">
                <a:solidFill>
                  <a:srgbClr val="A64D79"/>
                </a:solidFill>
              </a:rPr>
              <a:t>reservoir</a:t>
            </a:r>
            <a:r>
              <a:rPr lang="en" sz="1400"/>
              <a:t> holds the solvent [called the mobile phase, because it moves]. </a:t>
            </a:r>
          </a:p>
          <a:p>
            <a:pPr lvl="0" rtl="0">
              <a:lnSpc>
                <a:spcPct val="100000"/>
              </a:lnSpc>
              <a:spcBef>
                <a:spcPts val="0"/>
              </a:spcBef>
              <a:buNone/>
            </a:pPr>
            <a:r>
              <a:rPr lang="en" sz="1400"/>
              <a:t>A </a:t>
            </a:r>
            <a:r>
              <a:rPr lang="en" sz="1400" b="1">
                <a:solidFill>
                  <a:srgbClr val="A64D79"/>
                </a:solidFill>
              </a:rPr>
              <a:t>high-pressure pump</a:t>
            </a:r>
            <a:r>
              <a:rPr lang="en" sz="1400"/>
              <a:t> [solvent delivery system or solvent manager] is used to generate and meter a specified flow rate of mobile phase, typically milliliters per minute. </a:t>
            </a:r>
          </a:p>
          <a:p>
            <a:pPr lvl="0" rtl="0">
              <a:lnSpc>
                <a:spcPct val="100000"/>
              </a:lnSpc>
              <a:spcBef>
                <a:spcPts val="0"/>
              </a:spcBef>
              <a:buNone/>
            </a:pPr>
            <a:r>
              <a:rPr lang="en" sz="1400"/>
              <a:t>An </a:t>
            </a:r>
            <a:r>
              <a:rPr lang="en" sz="1400" b="1">
                <a:solidFill>
                  <a:srgbClr val="A64D79"/>
                </a:solidFill>
              </a:rPr>
              <a:t>injector</a:t>
            </a:r>
            <a:r>
              <a:rPr lang="en" sz="1400"/>
              <a:t> [sample manager or autosampler] is able to inject the sample into the continuously flowing mobile phase stream that carries the sample into the HPLC column. </a:t>
            </a:r>
          </a:p>
          <a:p>
            <a:pPr marL="914400" lvl="0" indent="-317500" rtl="0">
              <a:lnSpc>
                <a:spcPct val="100000"/>
              </a:lnSpc>
              <a:spcBef>
                <a:spcPts val="0"/>
              </a:spcBef>
              <a:buSzPct val="100000"/>
              <a:buChar char="-"/>
            </a:pPr>
            <a:r>
              <a:rPr lang="en" sz="1400"/>
              <a:t>column contains the chromatographic packing material needed to effect the separation. This packing material is called the </a:t>
            </a:r>
            <a:r>
              <a:rPr lang="en" sz="1400" b="1">
                <a:solidFill>
                  <a:srgbClr val="A64D79"/>
                </a:solidFill>
              </a:rPr>
              <a:t>stationary phase</a:t>
            </a:r>
            <a:r>
              <a:rPr lang="en" sz="1400"/>
              <a:t> because it’s held in place by the column hardware. </a:t>
            </a:r>
          </a:p>
          <a:p>
            <a:pPr lvl="0" rtl="0">
              <a:lnSpc>
                <a:spcPct val="100000"/>
              </a:lnSpc>
              <a:spcBef>
                <a:spcPts val="0"/>
              </a:spcBef>
              <a:buNone/>
            </a:pPr>
            <a:r>
              <a:rPr lang="en" sz="1400"/>
              <a:t>A </a:t>
            </a:r>
            <a:r>
              <a:rPr lang="en" sz="1400" b="1">
                <a:solidFill>
                  <a:srgbClr val="A64D79"/>
                </a:solidFill>
              </a:rPr>
              <a:t>detector</a:t>
            </a:r>
            <a:r>
              <a:rPr lang="en" sz="1400">
                <a:solidFill>
                  <a:srgbClr val="A64D79"/>
                </a:solidFill>
              </a:rPr>
              <a:t> </a:t>
            </a:r>
            <a:r>
              <a:rPr lang="en" sz="1400"/>
              <a:t>is needed to </a:t>
            </a:r>
            <a:r>
              <a:rPr lang="en" sz="1400" i="1"/>
              <a:t>see </a:t>
            </a:r>
            <a:r>
              <a:rPr lang="en" sz="1400"/>
              <a:t>the separated compound bands as they elute from the HPLC column [most compounds have no color, so we can’t see them with our eyes]. </a:t>
            </a:r>
          </a:p>
          <a:p>
            <a:pPr lvl="0">
              <a:lnSpc>
                <a:spcPct val="100000"/>
              </a:lnSpc>
              <a:spcBef>
                <a:spcPts val="0"/>
              </a:spcBef>
              <a:buNone/>
            </a:pPr>
            <a:r>
              <a:rPr lang="en" sz="1400"/>
              <a:t>The </a:t>
            </a:r>
            <a:r>
              <a:rPr lang="en" sz="1400" b="1">
                <a:solidFill>
                  <a:srgbClr val="A64D79"/>
                </a:solidFill>
              </a:rPr>
              <a:t>mobile phase</a:t>
            </a:r>
            <a:r>
              <a:rPr lang="en" sz="1400"/>
              <a:t> exits the detector and can be sent to waste, or collected. When the mobile phase contains a separated compound band, HPLC provides the ability to collect this fraction of the eluate </a:t>
            </a:r>
            <a:r>
              <a:rPr lang="en" sz="1400">
                <a:solidFill>
                  <a:srgbClr val="000000"/>
                </a:solidFill>
              </a:rPr>
              <a:t>(or mobile phase) </a:t>
            </a:r>
            <a:r>
              <a:rPr lang="en" sz="1400"/>
              <a:t>containing that purified compound for further study. This is called preparative chromatography [discussed in the section on HPLC Scale].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Continued</a:t>
            </a:r>
          </a:p>
        </p:txBody>
      </p:sp>
      <p:sp>
        <p:nvSpPr>
          <p:cNvPr id="94" name="Shape 94"/>
          <p:cNvSpPr txBox="1">
            <a:spLocks noGrp="1"/>
          </p:cNvSpPr>
          <p:nvPr>
            <p:ph type="body" idx="1"/>
          </p:nvPr>
        </p:nvSpPr>
        <p:spPr>
          <a:xfrm>
            <a:off x="311700" y="1234075"/>
            <a:ext cx="8520600" cy="3909300"/>
          </a:xfrm>
          <a:prstGeom prst="rect">
            <a:avLst/>
          </a:prstGeom>
        </p:spPr>
        <p:txBody>
          <a:bodyPr lIns="91425" tIns="91425" rIns="91425" bIns="91425" anchor="t" anchorCtr="0">
            <a:noAutofit/>
          </a:bodyPr>
          <a:lstStyle/>
          <a:p>
            <a:pPr lvl="0">
              <a:spcBef>
                <a:spcPts val="0"/>
              </a:spcBef>
              <a:buNone/>
            </a:pPr>
            <a:r>
              <a:rPr lang="en" sz="1400" b="1" i="1">
                <a:solidFill>
                  <a:srgbClr val="000000"/>
                </a:solidFill>
              </a:rPr>
              <a:t>Retention time</a:t>
            </a:r>
            <a:r>
              <a:rPr lang="en" sz="1400">
                <a:solidFill>
                  <a:srgbClr val="000000"/>
                </a:solidFill>
              </a:rPr>
              <a:t>: time taken for a particular compound to travel through the column to the detector</a:t>
            </a:r>
          </a:p>
          <a:p>
            <a:pPr lvl="0">
              <a:spcBef>
                <a:spcPts val="0"/>
              </a:spcBef>
              <a:buClr>
                <a:schemeClr val="dk2"/>
              </a:buClr>
              <a:buSzPct val="78571"/>
              <a:buFont typeface="Arial"/>
              <a:buNone/>
            </a:pPr>
            <a:r>
              <a:rPr lang="en" sz="1400">
                <a:solidFill>
                  <a:srgbClr val="000000"/>
                </a:solidFill>
              </a:rPr>
              <a:t>This time is measured from the time at which the sample is injected to the point at which the display shows a maximum peak height for that compound.</a:t>
            </a:r>
          </a:p>
          <a:p>
            <a:pPr lvl="0">
              <a:spcBef>
                <a:spcPts val="0"/>
              </a:spcBef>
              <a:buClr>
                <a:schemeClr val="dk2"/>
              </a:buClr>
              <a:buSzPct val="78571"/>
              <a:buFont typeface="Arial"/>
              <a:buNone/>
            </a:pPr>
            <a:r>
              <a:rPr lang="en" sz="1400">
                <a:solidFill>
                  <a:srgbClr val="000000"/>
                </a:solidFill>
              </a:rPr>
              <a:t>Different compounds have different retention times. For a particular compound, the retention time will vary depending on:</a:t>
            </a:r>
          </a:p>
          <a:p>
            <a:pPr marL="457200" lvl="0" indent="-317500">
              <a:spcBef>
                <a:spcPts val="0"/>
              </a:spcBef>
              <a:spcAft>
                <a:spcPts val="0"/>
              </a:spcAft>
              <a:buClr>
                <a:srgbClr val="000000"/>
              </a:buClr>
              <a:buSzPct val="100000"/>
              <a:buFont typeface="Playfair Display"/>
            </a:pPr>
            <a:r>
              <a:rPr lang="en" sz="1400">
                <a:solidFill>
                  <a:srgbClr val="000000"/>
                </a:solidFill>
              </a:rPr>
              <a:t>the pressure used (because that affects the flow rate of the solvent)</a:t>
            </a:r>
          </a:p>
          <a:p>
            <a:pPr marL="457200" lvl="0" indent="-317500">
              <a:spcBef>
                <a:spcPts val="0"/>
              </a:spcBef>
              <a:spcAft>
                <a:spcPts val="0"/>
              </a:spcAft>
              <a:buClr>
                <a:srgbClr val="000000"/>
              </a:buClr>
              <a:buSzPct val="100000"/>
              <a:buFont typeface="Playfair Display"/>
            </a:pPr>
            <a:r>
              <a:rPr lang="en" sz="1400">
                <a:solidFill>
                  <a:srgbClr val="000000"/>
                </a:solidFill>
              </a:rPr>
              <a:t>the stationary phase (not only what it’s made of, but also particle size)</a:t>
            </a:r>
          </a:p>
          <a:p>
            <a:pPr marL="457200" lvl="0" indent="-317500">
              <a:spcBef>
                <a:spcPts val="0"/>
              </a:spcBef>
              <a:spcAft>
                <a:spcPts val="0"/>
              </a:spcAft>
              <a:buClr>
                <a:srgbClr val="000000"/>
              </a:buClr>
              <a:buSzPct val="100000"/>
              <a:buFont typeface="Playfair Display"/>
            </a:pPr>
            <a:r>
              <a:rPr lang="en" sz="1400">
                <a:solidFill>
                  <a:srgbClr val="000000"/>
                </a:solidFill>
              </a:rPr>
              <a:t>the exact composition of the solvent</a:t>
            </a:r>
          </a:p>
          <a:p>
            <a:pPr marL="457200" lvl="0" indent="-317500">
              <a:spcBef>
                <a:spcPts val="0"/>
              </a:spcBef>
              <a:spcAft>
                <a:spcPts val="0"/>
              </a:spcAft>
              <a:buClr>
                <a:srgbClr val="000000"/>
              </a:buClr>
              <a:buSzPct val="100000"/>
              <a:buFont typeface="Playfair Display"/>
            </a:pPr>
            <a:r>
              <a:rPr lang="en" sz="1400">
                <a:solidFill>
                  <a:srgbClr val="000000"/>
                </a:solidFill>
              </a:rPr>
              <a:t>the temperature of the column</a:t>
            </a:r>
          </a:p>
          <a:p>
            <a:pPr lvl="0">
              <a:spcBef>
                <a:spcPts val="0"/>
              </a:spcBef>
              <a:buClr>
                <a:schemeClr val="dk2"/>
              </a:buClr>
              <a:buSzPct val="78571"/>
              <a:buFont typeface="Arial"/>
              <a:buNone/>
            </a:pPr>
            <a:endParaRPr sz="1400">
              <a:solidFill>
                <a:srgbClr val="000000"/>
              </a:solidFill>
            </a:endParaRPr>
          </a:p>
          <a:p>
            <a:pPr lvl="0">
              <a:spcBef>
                <a:spcPts val="0"/>
              </a:spcBef>
              <a:buNone/>
            </a:pPr>
            <a:endParaRPr sz="14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Shape 99"/>
          <p:cNvPicPr preferRelativeResize="0"/>
          <p:nvPr/>
        </p:nvPicPr>
        <p:blipFill>
          <a:blip r:embed="rId3">
            <a:alphaModFix/>
          </a:blip>
          <a:stretch>
            <a:fillRect/>
          </a:stretch>
        </p:blipFill>
        <p:spPr>
          <a:xfrm>
            <a:off x="368275" y="1188573"/>
            <a:ext cx="8407449" cy="27663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pic>
        <p:nvPicPr>
          <p:cNvPr id="104" name="Shape 104"/>
          <p:cNvPicPr preferRelativeResize="0"/>
          <p:nvPr/>
        </p:nvPicPr>
        <p:blipFill>
          <a:blip r:embed="rId3">
            <a:alphaModFix/>
          </a:blip>
          <a:stretch>
            <a:fillRect/>
          </a:stretch>
        </p:blipFill>
        <p:spPr>
          <a:xfrm>
            <a:off x="514798" y="596737"/>
            <a:ext cx="8020800" cy="3950025"/>
          </a:xfrm>
          <a:prstGeom prst="rect">
            <a:avLst/>
          </a:prstGeom>
          <a:noFill/>
          <a:ln>
            <a:noFill/>
          </a:ln>
        </p:spPr>
      </p:pic>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601</Words>
  <Application>Microsoft Office PowerPoint</Application>
  <PresentationFormat>On-screen Show (16:9)</PresentationFormat>
  <Paragraphs>54</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Playfair Display</vt:lpstr>
      <vt:lpstr>Montserrat</vt:lpstr>
      <vt:lpstr>Oswald</vt:lpstr>
      <vt:lpstr>pop</vt:lpstr>
      <vt:lpstr>High Performance Liquid Chromatography (HPLC)</vt:lpstr>
      <vt:lpstr>What the heck is this?</vt:lpstr>
      <vt:lpstr>PowerPoint Presentation</vt:lpstr>
      <vt:lpstr>PowerPoint Presentation</vt:lpstr>
      <vt:lpstr>PowerPoint Presentation</vt:lpstr>
      <vt:lpstr>Preparation &amp; Analyzation</vt:lpstr>
      <vt:lpstr>Continued</vt:lpstr>
      <vt:lpstr>PowerPoint Presentation</vt:lpstr>
      <vt:lpstr>PowerPoint Presentation</vt:lpstr>
      <vt:lpstr>PowerPoint Presentation</vt:lpstr>
      <vt:lpstr>PowerPoint Presentation</vt:lpstr>
      <vt:lpstr>Applications</vt:lpstr>
      <vt:lpstr>Examples  </vt:lpstr>
      <vt:lpstr>Practice Problems </vt:lpstr>
      <vt:lpstr>Continued</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Performance Liquid Chromatography (HPLC)</dc:title>
  <dc:creator>Donohue, Jennifer (jdonohue@psusd.us)</dc:creator>
  <cp:lastModifiedBy>Donohue, Jennifer (jdonohue@psusd.us)</cp:lastModifiedBy>
  <cp:revision>1</cp:revision>
  <dcterms:modified xsi:type="dcterms:W3CDTF">2016-06-06T17:47:27Z</dcterms:modified>
</cp:coreProperties>
</file>