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C178-7716-40A1-9CC2-B4EA733E65C9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637E-BFF9-472E-B7A3-89E013E90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C178-7716-40A1-9CC2-B4EA733E65C9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637E-BFF9-472E-B7A3-89E013E90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C178-7716-40A1-9CC2-B4EA733E65C9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637E-BFF9-472E-B7A3-89E013E90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C178-7716-40A1-9CC2-B4EA733E65C9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637E-BFF9-472E-B7A3-89E013E90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C178-7716-40A1-9CC2-B4EA733E65C9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637E-BFF9-472E-B7A3-89E013E90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C178-7716-40A1-9CC2-B4EA733E65C9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637E-BFF9-472E-B7A3-89E013E903E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C178-7716-40A1-9CC2-B4EA733E65C9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637E-BFF9-472E-B7A3-89E013E90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C178-7716-40A1-9CC2-B4EA733E65C9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637E-BFF9-472E-B7A3-89E013E90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C178-7716-40A1-9CC2-B4EA733E65C9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637E-BFF9-472E-B7A3-89E013E90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C178-7716-40A1-9CC2-B4EA733E65C9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76A637E-BFF9-472E-B7A3-89E013E90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C178-7716-40A1-9CC2-B4EA733E65C9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6A637E-BFF9-472E-B7A3-89E013E903E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CF1C178-7716-40A1-9CC2-B4EA733E65C9}" type="datetimeFigureOut">
              <a:rPr lang="en-US" smtClean="0"/>
              <a:t>5/13/2016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76A637E-BFF9-472E-B7A3-89E013E903E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 Activity and Reactivity Lab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800" dirty="0" smtClean="0"/>
              <a:t>Purpose: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What is an “activity series”?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Explain the difference between reduction and oxidation.</a:t>
            </a:r>
          </a:p>
          <a:p>
            <a:pPr marL="514350" indent="-514350">
              <a:buAutoNum type="arabicPeriod"/>
            </a:pPr>
            <a:r>
              <a:rPr lang="en-US" sz="2800" dirty="0" smtClean="0"/>
              <a:t>Given the following reaction: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Fe</a:t>
            </a:r>
            <a:r>
              <a:rPr lang="en-US" sz="2800" baseline="-25000" dirty="0" smtClean="0"/>
              <a:t>(s)  </a:t>
            </a:r>
            <a:r>
              <a:rPr lang="en-US" sz="2800" dirty="0" smtClean="0"/>
              <a:t>+  AgNO</a:t>
            </a:r>
            <a:r>
              <a:rPr lang="en-US" sz="2800" baseline="-25000" dirty="0" smtClean="0"/>
              <a:t>3(</a:t>
            </a:r>
            <a:r>
              <a:rPr lang="en-US" sz="2800" baseline="-25000" dirty="0" err="1" smtClean="0"/>
              <a:t>aq</a:t>
            </a:r>
            <a:r>
              <a:rPr lang="en-US" sz="2800" baseline="-25000" dirty="0" smtClean="0"/>
              <a:t>)  </a:t>
            </a:r>
            <a:r>
              <a:rPr lang="en-US" sz="2800" dirty="0" smtClean="0">
                <a:sym typeface="Wingdings" panose="05000000000000000000" pitchFamily="2" charset="2"/>
              </a:rPr>
              <a:t>  Ag</a:t>
            </a:r>
            <a:r>
              <a:rPr lang="en-US" sz="2800" baseline="-25000" dirty="0" smtClean="0">
                <a:sym typeface="Wingdings" panose="05000000000000000000" pitchFamily="2" charset="2"/>
              </a:rPr>
              <a:t>(s) </a:t>
            </a:r>
            <a:r>
              <a:rPr lang="en-US" sz="2800" dirty="0" smtClean="0">
                <a:sym typeface="Wingdings" panose="05000000000000000000" pitchFamily="2" charset="2"/>
              </a:rPr>
              <a:t>+ Fe(NO</a:t>
            </a:r>
            <a:r>
              <a:rPr lang="en-US" sz="2800" baseline="-25000" dirty="0" smtClean="0">
                <a:sym typeface="Wingdings" panose="05000000000000000000" pitchFamily="2" charset="2"/>
              </a:rPr>
              <a:t>3</a:t>
            </a:r>
            <a:r>
              <a:rPr lang="en-US" sz="2800" dirty="0" smtClean="0">
                <a:sym typeface="Wingdings" panose="05000000000000000000" pitchFamily="2" charset="2"/>
              </a:rPr>
              <a:t>)</a:t>
            </a:r>
            <a:r>
              <a:rPr lang="en-US" sz="2800" baseline="-25000" dirty="0" smtClean="0">
                <a:sym typeface="Wingdings" panose="05000000000000000000" pitchFamily="2" charset="2"/>
              </a:rPr>
              <a:t>3(</a:t>
            </a:r>
            <a:r>
              <a:rPr lang="en-US" sz="2800" baseline="-25000" dirty="0" err="1" smtClean="0">
                <a:sym typeface="Wingdings" panose="05000000000000000000" pitchFamily="2" charset="2"/>
              </a:rPr>
              <a:t>aq</a:t>
            </a:r>
            <a:r>
              <a:rPr lang="en-US" sz="2800" baseline="-25000" dirty="0" smtClean="0"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en-US" sz="2800" baseline="-25000" dirty="0">
                <a:sym typeface="Wingdings" panose="05000000000000000000" pitchFamily="2" charset="2"/>
              </a:rPr>
              <a:t>	</a:t>
            </a:r>
            <a:r>
              <a:rPr lang="en-US" sz="2200" dirty="0" smtClean="0">
                <a:sym typeface="Wingdings" panose="05000000000000000000" pitchFamily="2" charset="2"/>
              </a:rPr>
              <a:t>A.  Balance the reaction showing the charges on each </a:t>
            </a:r>
            <a:r>
              <a:rPr lang="en-US" sz="2200" smtClean="0">
                <a:sym typeface="Wingdings" panose="05000000000000000000" pitchFamily="2" charset="2"/>
              </a:rPr>
              <a:t>metal 	and </a:t>
            </a:r>
            <a:r>
              <a:rPr lang="en-US" sz="2200" dirty="0" smtClean="0">
                <a:sym typeface="Wingdings" panose="05000000000000000000" pitchFamily="2" charset="2"/>
              </a:rPr>
              <a:t>indicate which species is being oxidized and which </a:t>
            </a:r>
            <a:r>
              <a:rPr lang="en-US" sz="2200" smtClean="0">
                <a:sym typeface="Wingdings" panose="05000000000000000000" pitchFamily="2" charset="2"/>
              </a:rPr>
              <a:t>is 	being </a:t>
            </a:r>
            <a:r>
              <a:rPr lang="en-US" sz="2200" dirty="0" smtClean="0">
                <a:sym typeface="Wingdings" panose="05000000000000000000" pitchFamily="2" charset="2"/>
              </a:rPr>
              <a:t>reduced.</a:t>
            </a:r>
            <a:endParaRPr lang="en-US" sz="2200" baseline="-25000" dirty="0"/>
          </a:p>
        </p:txBody>
      </p:sp>
    </p:spTree>
    <p:extLst>
      <p:ext uri="{BB962C8B-B14F-4D97-AF65-F5344CB8AC3E}">
        <p14:creationId xmlns:p14="http://schemas.microsoft.com/office/powerpoint/2010/main" val="1752815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 Activity and Reactivity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Data Table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Make sure you include your data table.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176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Metal Activity and Reactivity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Post Lab Questions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9313865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1151</TotalTime>
  <Words>48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Angles</vt:lpstr>
      <vt:lpstr>Metal Activity and Reactivity Lab</vt:lpstr>
      <vt:lpstr>Metal Activity and Reactivity</vt:lpstr>
      <vt:lpstr>Metal Activity and Reactivity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 Activity and Reactivity Lab</dc:title>
  <dc:creator>Donohue, Jennifer (jdonohue@psusd.us)</dc:creator>
  <cp:lastModifiedBy>Donohue, Jennifer (jdonohue@psusd.us)</cp:lastModifiedBy>
  <cp:revision>6</cp:revision>
  <dcterms:created xsi:type="dcterms:W3CDTF">2016-05-12T20:55:21Z</dcterms:created>
  <dcterms:modified xsi:type="dcterms:W3CDTF">2016-05-13T18:27:39Z</dcterms:modified>
</cp:coreProperties>
</file>